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876" r:id="rId1"/>
    <p:sldMasterId id="2147483928" r:id="rId2"/>
    <p:sldMasterId id="2147483942" r:id="rId3"/>
    <p:sldMasterId id="2147483956" r:id="rId4"/>
  </p:sldMasterIdLst>
  <p:notesMasterIdLst>
    <p:notesMasterId r:id="rId29"/>
  </p:notesMasterIdLst>
  <p:handoutMasterIdLst>
    <p:handoutMasterId r:id="rId30"/>
  </p:handoutMasterIdLst>
  <p:sldIdLst>
    <p:sldId id="688" r:id="rId5"/>
    <p:sldId id="725" r:id="rId6"/>
    <p:sldId id="802" r:id="rId7"/>
    <p:sldId id="870" r:id="rId8"/>
    <p:sldId id="936" r:id="rId9"/>
    <p:sldId id="909" r:id="rId10"/>
    <p:sldId id="883" r:id="rId11"/>
    <p:sldId id="912" r:id="rId12"/>
    <p:sldId id="948" r:id="rId13"/>
    <p:sldId id="940" r:id="rId14"/>
    <p:sldId id="947" r:id="rId15"/>
    <p:sldId id="945" r:id="rId16"/>
    <p:sldId id="946" r:id="rId17"/>
    <p:sldId id="941" r:id="rId18"/>
    <p:sldId id="949" r:id="rId19"/>
    <p:sldId id="942" r:id="rId20"/>
    <p:sldId id="950" r:id="rId21"/>
    <p:sldId id="952" r:id="rId22"/>
    <p:sldId id="954" r:id="rId23"/>
    <p:sldId id="943" r:id="rId24"/>
    <p:sldId id="944" r:id="rId25"/>
    <p:sldId id="794" r:id="rId26"/>
    <p:sldId id="935" r:id="rId27"/>
    <p:sldId id="832" r:id="rId28"/>
  </p:sldIdLst>
  <p:sldSz cx="12192000" cy="6858000"/>
  <p:notesSz cx="6858000" cy="9144000"/>
  <p:defaultTex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6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 lastIdx="1" clrIdx="0"/>
  <p:cmAuthor id="2" name="Mar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68ADC3"/>
    <a:srgbClr val="006699"/>
    <a:srgbClr val="E7EAEE"/>
    <a:srgbClr val="FF0000"/>
    <a:srgbClr val="CBD2DA"/>
    <a:srgbClr val="F1F3F5"/>
    <a:srgbClr val="C00000"/>
    <a:srgbClr val="B89348"/>
    <a:srgbClr val="E2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3083" autoAdjust="0"/>
  </p:normalViewPr>
  <p:slideViewPr>
    <p:cSldViewPr snapToObjects="1">
      <p:cViewPr varScale="1">
        <p:scale>
          <a:sx n="107" d="100"/>
          <a:sy n="107" d="100"/>
        </p:scale>
        <p:origin x="82" y="384"/>
      </p:cViewPr>
      <p:guideLst>
        <p:guide orient="horz" pos="2115"/>
        <p:guide pos="3681"/>
      </p:guideLst>
    </p:cSldViewPr>
  </p:slideViewPr>
  <p:outlineViewPr>
    <p:cViewPr>
      <p:scale>
        <a:sx n="33" d="100"/>
        <a:sy n="33" d="100"/>
      </p:scale>
      <p:origin x="0" y="-3822"/>
    </p:cViewPr>
  </p:outlineViewPr>
  <p:notesTextViewPr>
    <p:cViewPr>
      <p:scale>
        <a:sx n="3" d="2"/>
        <a:sy n="3" d="2"/>
      </p:scale>
      <p:origin x="0" y="0"/>
    </p:cViewPr>
  </p:notesTextViewPr>
  <p:sorterViewPr showFormatting="0">
    <p:cViewPr>
      <p:scale>
        <a:sx n="200" d="100"/>
        <a:sy n="200" d="100"/>
      </p:scale>
      <p:origin x="0" y="0"/>
    </p:cViewPr>
  </p:sorterViewPr>
  <p:notesViewPr>
    <p:cSldViewPr snapToObjects="1">
      <p:cViewPr varScale="1">
        <p:scale>
          <a:sx n="86" d="100"/>
          <a:sy n="86" d="100"/>
        </p:scale>
        <p:origin x="3864" y="9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DDA071-4C50-4686-8347-965F78349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C703393-E260-472D-A6E0-A7E5FBC77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C349D-C5F1-475F-88BB-628229EFAC40}" type="datetimeFigureOut">
              <a:rPr lang="zh-CN" altLang="en-US" smtClean="0"/>
              <a:t>2023/3/3</a:t>
            </a:fld>
            <a:endParaRPr lang="zh-CN" altLang="en-US"/>
          </a:p>
        </p:txBody>
      </p:sp>
      <p:sp>
        <p:nvSpPr>
          <p:cNvPr id="4" name="页脚占位符 3">
            <a:extLst>
              <a:ext uri="{FF2B5EF4-FFF2-40B4-BE49-F238E27FC236}">
                <a16:creationId xmlns:a16="http://schemas.microsoft.com/office/drawing/2014/main" id="{FAEC16C1-7486-4405-9FC9-C0FAA85E8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F44E929-384E-4DB0-A33C-2A90CC406E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29F9E-6785-4694-9B48-9A4E697BE440}" type="slidenum">
              <a:rPr lang="zh-CN" altLang="en-US" smtClean="0"/>
              <a:t>‹#›</a:t>
            </a:fld>
            <a:endParaRPr lang="zh-CN" altLang="en-US"/>
          </a:p>
        </p:txBody>
      </p:sp>
    </p:spTree>
    <p:extLst>
      <p:ext uri="{BB962C8B-B14F-4D97-AF65-F5344CB8AC3E}">
        <p14:creationId xmlns:p14="http://schemas.microsoft.com/office/powerpoint/2010/main" val="47971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p:cNvSpPr>
          <p:nvPr>
            <p:ph type="sldImg" idx="4294967295"/>
          </p:nvPr>
        </p:nvSpPr>
        <p:spPr bwMode="auto">
          <a:xfrm>
            <a:off x="409575" y="754063"/>
            <a:ext cx="58547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9699" name="Rectangle 3"/>
          <p:cNvSpPr>
            <a:spLocks noGrp="1" noChangeArrowheads="1"/>
          </p:cNvSpPr>
          <p:nvPr>
            <p:ph type="body" sz="quarter" idx="9"/>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20484"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b="0" noProof="1">
                <a:latin typeface="Arial" panose="020B0604020202020204" pitchFamily="34" charset="0"/>
              </a:defRPr>
            </a:lvl1pPr>
          </a:lstStyle>
          <a:p>
            <a:pPr>
              <a:defRPr/>
            </a:pPr>
            <a:endParaRPr lang="zh-CN" altLang="en-US"/>
          </a:p>
        </p:txBody>
      </p:sp>
      <p:sp>
        <p:nvSpPr>
          <p:cNvPr id="20485"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A4A300AB-25FC-4627-9D3D-5413AC62D5EE}" type="datetime1">
              <a:rPr lang="zh-CN" altLang="en-US"/>
              <a:t>2023/3/3</a:t>
            </a:fld>
            <a:endParaRPr lang="zh-CN" altLang="en-US"/>
          </a:p>
        </p:txBody>
      </p:sp>
      <p:sp>
        <p:nvSpPr>
          <p:cNvPr id="20487"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noProof="1">
                <a:latin typeface="Arial" panose="020B0604020202020204" pitchFamily="34" charset="0"/>
              </a:defRPr>
            </a:lvl1pPr>
          </a:lstStyle>
          <a:p>
            <a:pPr>
              <a:defRPr/>
            </a:pPr>
            <a:fld id="{0F8EE652-4720-4F4A-9E35-C6E5BEEA409B}" type="slidenum">
              <a:rPr lang="zh-CN" altLang="en-US"/>
              <a:t>‹#›</a:t>
            </a:fld>
            <a:endParaRPr lang="zh-CN" altLang="en-US"/>
          </a:p>
        </p:txBody>
      </p:sp>
    </p:spTree>
    <p:extLst>
      <p:ext uri="{BB962C8B-B14F-4D97-AF65-F5344CB8AC3E}">
        <p14:creationId xmlns:p14="http://schemas.microsoft.com/office/powerpoint/2010/main" val="22047144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p:sp>
      <p:sp>
        <p:nvSpPr>
          <p:cNvPr id="33795" name="备注占位符 2"/>
          <p:cNvSpPr>
            <a:spLocks noGrp="1" noChangeArrowheads="1"/>
          </p:cNvSpPr>
          <p:nvPr>
            <p:ph type="body" idx="4294967295"/>
          </p:nvPr>
        </p:nvSpPr>
        <p:spPr/>
        <p:txBody>
          <a:bodyPr/>
          <a:lstStyle/>
          <a:p>
            <a:endParaRPr lang="zh-CN" altLang="en-US" dirty="0"/>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13A3BE51-78C1-4066-BB8A-FBE0539F74DB}" type="slidenum">
              <a:rPr altLang="en-US" sz="1200" b="0" smtClean="0">
                <a:latin typeface="Arial" panose="020B0604020202020204" pitchFamily="34" charset="0"/>
              </a:rPr>
              <a:t>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71497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8856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02936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71078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668048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389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15</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086457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16</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6688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55023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19456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19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9819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p:sp>
      <p:sp>
        <p:nvSpPr>
          <p:cNvPr id="35843" name="备注占位符 2"/>
          <p:cNvSpPr>
            <a:spLocks noGrp="1" noChangeArrowheads="1"/>
          </p:cNvSpPr>
          <p:nvPr>
            <p:ph type="body" idx="4294967295"/>
          </p:nvPr>
        </p:nvSpPr>
        <p:spPr/>
        <p:txBody>
          <a:bodyPr/>
          <a:lstStyle/>
          <a:p>
            <a:endParaRPr lang="zh-CN" altLang="zh-CN"/>
          </a:p>
          <a:p>
            <a:r>
              <a:rPr lang="zh-CN" altLang="en-US"/>
              <a:t>我将从4个方面汇报我们的成果。</a:t>
            </a: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3541517F-C284-4D17-8D93-AF3914EFA966}" type="slidenum">
              <a:rPr altLang="en-US" sz="1200" b="0" smtClean="0">
                <a:latin typeface="Arial" panose="020B0604020202020204" pitchFamily="34" charset="0"/>
              </a:rPr>
              <a:t>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9882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20</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39023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21</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40079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22</a:t>
            </a:fld>
            <a:endParaRPr lang="zh-CN" altLang="en-US" sz="1200" b="0">
              <a:latin typeface="Arial" panose="020B0604020202020204" pitchFamily="34" charset="0"/>
            </a:endParaRPr>
          </a:p>
        </p:txBody>
      </p:sp>
    </p:spTree>
    <p:extLst>
      <p:ext uri="{BB962C8B-B14F-4D97-AF65-F5344CB8AC3E}">
        <p14:creationId xmlns:p14="http://schemas.microsoft.com/office/powerpoint/2010/main" val="494682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23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560241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p:sp>
      <p:sp>
        <p:nvSpPr>
          <p:cNvPr id="125955" name="备注占位符 2"/>
          <p:cNvSpPr>
            <a:spLocks noGrp="1" noChangeArrowheads="1"/>
          </p:cNvSpPr>
          <p:nvPr>
            <p:ph type="body" idx="4294967295"/>
          </p:nvPr>
        </p:nvSpPr>
        <p:spPr/>
        <p:txBody>
          <a:bodyPr/>
          <a:lstStyle/>
          <a:p>
            <a:endParaRPr lang="en-US" altLang="zh-CN" dirty="0"/>
          </a:p>
          <a:p>
            <a:endParaRPr lang="zh-CN" altLang="en-US" dirty="0"/>
          </a:p>
        </p:txBody>
      </p:sp>
      <p:sp>
        <p:nvSpPr>
          <p:cNvPr id="1259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F8AECD08-A94E-41FA-963E-D1A1E3EEB2F3}" type="slidenum">
              <a:rPr altLang="en-US" sz="1200" b="0" smtClean="0">
                <a:latin typeface="Arial" panose="020B0604020202020204" pitchFamily="34" charset="0"/>
              </a:rPr>
              <a:t>24</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1052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p:spPr>
        <p:txBody>
          <a:bodyPr/>
          <a:lstStyle/>
          <a:p>
            <a:endParaRPr lang="zh-CN" altLang="en-US" dirty="0"/>
          </a:p>
        </p:txBody>
      </p:sp>
      <p:sp>
        <p:nvSpPr>
          <p:cNvPr id="37892"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E87B19E7-DCA6-40F5-877F-971D251C5E90}" type="slidenum">
              <a:rPr altLang="en-US" sz="1200" b="0" smtClean="0">
                <a:latin typeface="Arial" panose="020B0604020202020204" pitchFamily="34" charset="0"/>
              </a:rPr>
              <a:t>3</a:t>
            </a:fld>
            <a:endParaRPr lang="zh-CN" altLang="en-US" sz="1200" b="0">
              <a:latin typeface="Arial" panose="020B0604020202020204" pitchFamily="34" charset="0"/>
            </a:endParaRPr>
          </a:p>
        </p:txBody>
      </p:sp>
    </p:spTree>
    <p:extLst>
      <p:ext uri="{BB962C8B-B14F-4D97-AF65-F5344CB8AC3E}">
        <p14:creationId xmlns:p14="http://schemas.microsoft.com/office/powerpoint/2010/main" val="378498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186018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341410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dirty="0"/>
          </a:p>
        </p:txBody>
      </p:sp>
    </p:spTree>
    <p:extLst>
      <p:ext uri="{BB962C8B-B14F-4D97-AF65-F5344CB8AC3E}">
        <p14:creationId xmlns:p14="http://schemas.microsoft.com/office/powerpoint/2010/main" val="200938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7</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7934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8</a:t>
            </a:fld>
            <a:endParaRPr lang="zh-CN" altLang="en-US" sz="1200" b="0">
              <a:latin typeface="Arial" panose="020B0604020202020204" pitchFamily="34" charset="0"/>
            </a:endParaRPr>
          </a:p>
        </p:txBody>
      </p:sp>
    </p:spTree>
    <p:extLst>
      <p:ext uri="{BB962C8B-B14F-4D97-AF65-F5344CB8AC3E}">
        <p14:creationId xmlns:p14="http://schemas.microsoft.com/office/powerpoint/2010/main" val="12437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p:sp>
      <p:sp>
        <p:nvSpPr>
          <p:cNvPr id="52227" name="备注占位符 2"/>
          <p:cNvSpPr>
            <a:spLocks noGrp="1" noChangeArrowheads="1"/>
          </p:cNvSpPr>
          <p:nvPr>
            <p:ph type="body" idx="1"/>
          </p:nvPr>
        </p:nvSpPr>
        <p:spPr>
          <a:noFill/>
        </p:spPr>
        <p:txBody>
          <a:bodyPr/>
          <a:lstStyle/>
          <a:p>
            <a:endParaRPr lang="zh-CN" altLang="en-US" dirty="0"/>
          </a:p>
        </p:txBody>
      </p:sp>
      <p:sp>
        <p:nvSpPr>
          <p:cNvPr id="52228" name="灯片编号占位符 3"/>
          <p:cNvSpPr>
            <a:spLocks noGrp="1"/>
          </p:cNvSpPr>
          <p:nvPr>
            <p:ph type="sldNum" sz="quarter" idx="5"/>
          </p:nvPr>
        </p:nvSpPr>
        <p:spPr>
          <a:noFill/>
        </p:spPr>
        <p:txBody>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fld id="{7A87500F-AE56-48C6-99E7-D9B13E9AD4EA}" type="slidenum">
              <a:rPr altLang="en-US" sz="1200" b="0" smtClean="0">
                <a:latin typeface="Arial" panose="020B0604020202020204" pitchFamily="34" charset="0"/>
              </a:rPr>
              <a:t>9</a:t>
            </a:fld>
            <a:endParaRPr lang="zh-CN" altLang="en-US" sz="1200" b="0">
              <a:latin typeface="Arial" panose="020B0604020202020204" pitchFamily="34" charset="0"/>
            </a:endParaRPr>
          </a:p>
        </p:txBody>
      </p:sp>
    </p:spTree>
    <p:extLst>
      <p:ext uri="{BB962C8B-B14F-4D97-AF65-F5344CB8AC3E}">
        <p14:creationId xmlns:p14="http://schemas.microsoft.com/office/powerpoint/2010/main" val="26661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600575"/>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5" name="Rectangle 3"/>
          <p:cNvSpPr>
            <a:spLocks noChangeArrowheads="1"/>
          </p:cNvSpPr>
          <p:nvPr/>
        </p:nvSpPr>
        <p:spPr bwMode="auto">
          <a:xfrm>
            <a:off x="393700" y="485775"/>
            <a:ext cx="11557000" cy="3411538"/>
          </a:xfrm>
          <a:prstGeom prst="rect">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6" name="Picture 4" descr="iStock_000004933149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463550"/>
            <a:ext cx="66167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m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69900"/>
            <a:ext cx="3122612"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8"/>
          <p:cNvSpPr>
            <a:spLocks noChangeArrowheads="1"/>
          </p:cNvSpPr>
          <p:nvPr/>
        </p:nvSpPr>
        <p:spPr bwMode="auto">
          <a:xfrm>
            <a:off x="393700" y="3086100"/>
            <a:ext cx="8191500" cy="806450"/>
          </a:xfrm>
          <a:prstGeom prst="rect">
            <a:avLst/>
          </a:prstGeom>
          <a:solidFill>
            <a:schemeClr val="accent1">
              <a:alpha val="23137"/>
            </a:schemeClr>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9" name="Line 42"/>
          <p:cNvSpPr>
            <a:spLocks noChangeShapeType="1"/>
          </p:cNvSpPr>
          <p:nvPr/>
        </p:nvSpPr>
        <p:spPr bwMode="auto">
          <a:xfrm>
            <a:off x="393700" y="5634038"/>
            <a:ext cx="11539538" cy="0"/>
          </a:xfrm>
          <a:prstGeom prst="line">
            <a:avLst/>
          </a:prstGeom>
          <a:noFill/>
          <a:ln w="9525">
            <a:solidFill>
              <a:srgbClr val="4E6172"/>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 name="Rectangle 44"/>
          <p:cNvSpPr>
            <a:spLocks noChangeArrowheads="1"/>
          </p:cNvSpPr>
          <p:nvPr/>
        </p:nvSpPr>
        <p:spPr bwMode="auto">
          <a:xfrm>
            <a:off x="393700" y="276225"/>
            <a:ext cx="3098800" cy="200025"/>
          </a:xfrm>
          <a:prstGeom prst="rect">
            <a:avLst/>
          </a:prstGeom>
          <a:solidFill>
            <a:schemeClr val="accent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1" name="Rectangle 45"/>
          <p:cNvSpPr>
            <a:spLocks noChangeArrowheads="1"/>
          </p:cNvSpPr>
          <p:nvPr/>
        </p:nvSpPr>
        <p:spPr bwMode="auto">
          <a:xfrm>
            <a:off x="3505200" y="285750"/>
            <a:ext cx="8521700" cy="190500"/>
          </a:xfrm>
          <a:prstGeom prst="rect">
            <a:avLst/>
          </a:prstGeom>
          <a:gradFill rotWithShape="1">
            <a:gsLst>
              <a:gs pos="0">
                <a:srgbClr val="3292B0"/>
              </a:gs>
              <a:gs pos="100000">
                <a:schemeClr val="bg1"/>
              </a:gs>
            </a:gsLst>
            <a:lin ang="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2" name="Rectangle 46"/>
          <p:cNvSpPr>
            <a:spLocks noChangeArrowheads="1"/>
          </p:cNvSpPr>
          <p:nvPr/>
        </p:nvSpPr>
        <p:spPr bwMode="auto">
          <a:xfrm>
            <a:off x="393700" y="3876675"/>
            <a:ext cx="11544300" cy="209550"/>
          </a:xfrm>
          <a:prstGeom prst="rect">
            <a:avLst/>
          </a:prstGeom>
          <a:gradFill rotWithShape="1">
            <a:gsLst>
              <a:gs pos="0">
                <a:srgbClr val="3292B0"/>
              </a:gs>
              <a:gs pos="100000">
                <a:schemeClr val="bg1"/>
              </a:gs>
            </a:gsLst>
            <a:lin ang="0" scaled="1"/>
          </a:gradFill>
          <a:ln w="9525" algn="ctr">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3" name="Line 47"/>
          <p:cNvSpPr>
            <a:spLocks noChangeShapeType="1"/>
          </p:cNvSpPr>
          <p:nvPr/>
        </p:nvSpPr>
        <p:spPr bwMode="auto">
          <a:xfrm>
            <a:off x="3494088" y="255588"/>
            <a:ext cx="0" cy="3840162"/>
          </a:xfrm>
          <a:prstGeom prst="line">
            <a:avLst/>
          </a:prstGeom>
          <a:noFill/>
          <a:ln w="28575">
            <a:solidFill>
              <a:schemeClr val="bg1"/>
            </a:solid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4" name="AutoShape 48"/>
          <p:cNvSpPr>
            <a:spLocks noChangeArrowheads="1"/>
          </p:cNvSpPr>
          <p:nvPr/>
        </p:nvSpPr>
        <p:spPr bwMode="auto">
          <a:xfrm flipH="1">
            <a:off x="3289300" y="39465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5" name="AutoShape 49"/>
          <p:cNvSpPr>
            <a:spLocks noChangeArrowheads="1"/>
          </p:cNvSpPr>
          <p:nvPr/>
        </p:nvSpPr>
        <p:spPr bwMode="auto">
          <a:xfrm flipH="1" flipV="1">
            <a:off x="3289300" y="212725"/>
            <a:ext cx="414338" cy="203200"/>
          </a:xfrm>
          <a:prstGeom prst="triangle">
            <a:avLst>
              <a:gd name="adj" fmla="val 50000"/>
            </a:avLst>
          </a:prstGeom>
          <a:solidFill>
            <a:schemeClr val="bg1"/>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6" name="Rectangle 50"/>
          <p:cNvSpPr>
            <a:spLocks noChangeArrowheads="1"/>
          </p:cNvSpPr>
          <p:nvPr/>
        </p:nvSpPr>
        <p:spPr bwMode="auto">
          <a:xfrm>
            <a:off x="3505200" y="476250"/>
            <a:ext cx="8686800" cy="1047750"/>
          </a:xfrm>
          <a:prstGeom prst="rect">
            <a:avLst/>
          </a:prstGeom>
          <a:gradFill rotWithShape="1">
            <a:gsLst>
              <a:gs pos="0">
                <a:schemeClr val="bg1">
                  <a:alpha val="75000"/>
                </a:schemeClr>
              </a:gs>
              <a:gs pos="100000">
                <a:schemeClr val="bg1">
                  <a:alpha val="0"/>
                </a:schemeClr>
              </a:gs>
            </a:gsLst>
            <a:lin ang="5400000" scaled="1"/>
          </a:gra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pic>
        <p:nvPicPr>
          <p:cNvPr id="17" name="Picture 51" descr="designelement"/>
          <p:cNvPicPr>
            <a:picLocks noChangeAspect="1" noChangeArrowheads="1"/>
          </p:cNvPicPr>
          <p:nvPr/>
        </p:nvPicPr>
        <p:blipFill>
          <a:blip r:embed="rId4">
            <a:extLst>
              <a:ext uri="{28A0092B-C50C-407E-A947-70E740481C1C}">
                <a14:useLocalDpi xmlns:a14="http://schemas.microsoft.com/office/drawing/2010/main" val="0"/>
              </a:ext>
            </a:extLst>
          </a:blip>
          <a:srcRect l="9451" t="18195" r="19916" b="17332"/>
          <a:stretch>
            <a:fillRect/>
          </a:stretch>
        </p:blipFill>
        <p:spPr bwMode="auto">
          <a:xfrm>
            <a:off x="392113" y="479425"/>
            <a:ext cx="11799887"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4"/>
          <p:cNvSpPr txBox="1">
            <a:spLocks noChangeArrowheads="1"/>
          </p:cNvSpPr>
          <p:nvPr userDrawn="1"/>
        </p:nvSpPr>
        <p:spPr bwMode="black">
          <a:xfrm>
            <a:off x="381000" y="6492875"/>
            <a:ext cx="6324600" cy="69850"/>
          </a:xfrm>
          <a:prstGeom prst="rect">
            <a:avLst/>
          </a:prstGeom>
          <a:noFill/>
          <a:ln w="25400">
            <a:noFill/>
            <a:miter lim="800000"/>
            <a:tailEnd type="none" w="lg" len="sm"/>
          </a:ln>
        </p:spPr>
        <p:txBody>
          <a:bodyPr lIns="0" tIns="0" rIns="0" bIns="0">
            <a:spAutoFit/>
          </a:bodyPr>
          <a:lstStyle/>
          <a:p>
            <a:pPr>
              <a:defRPr/>
            </a:pPr>
            <a:r>
              <a:rPr lang="en-US" altLang="zh-CN" sz="450" b="0" noProof="1">
                <a:solidFill>
                  <a:srgbClr val="000000"/>
                </a:solidFill>
                <a:latin typeface="Arial" panose="020B0604020202020204" pitchFamily="34" charset="0"/>
              </a:rPr>
              <a:t>RIPRA Proprietary Information. RIPRA™ and the RIPRA logo are trademarks of Research Institute of Pattern Recognition and Application, Inc. All other product or service names are the property of their respective owners. © RIPRA, Inc. 2008.</a:t>
            </a:r>
          </a:p>
        </p:txBody>
      </p:sp>
      <p:sp>
        <p:nvSpPr>
          <p:cNvPr id="19" name="Rectangle 5"/>
          <p:cNvSpPr>
            <a:spLocks noChangeArrowheads="1"/>
          </p:cNvSpPr>
          <p:nvPr userDrawn="1"/>
        </p:nvSpPr>
        <p:spPr bwMode="auto">
          <a:xfrm>
            <a:off x="11074400" y="6324600"/>
            <a:ext cx="6731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DC2F852B-782D-4FF2-B9F6-61A9A0AF99FD}" type="slidenum">
              <a:rPr lang="zh-CN" altLang="en-US" sz="1200" smtClean="0">
                <a:solidFill>
                  <a:srgbClr val="000000"/>
                </a:solidFill>
                <a:latin typeface="Arial" panose="020B0604020202020204" pitchFamily="34" charset="0"/>
              </a:rPr>
              <a:t>‹#›</a:t>
            </a:fld>
            <a:endParaRPr lang="zh-CN" altLang="en-US" sz="1200" dirty="0">
              <a:solidFill>
                <a:srgbClr val="000000"/>
              </a:solidFill>
              <a:latin typeface="Arial" panose="020B0604020202020204" pitchFamily="34" charset="0"/>
            </a:endParaRPr>
          </a:p>
        </p:txBody>
      </p:sp>
      <p:sp>
        <p:nvSpPr>
          <p:cNvPr id="57383" name="Rectangle 39"/>
          <p:cNvSpPr>
            <a:spLocks noGrp="1" noChangeArrowheads="1"/>
          </p:cNvSpPr>
          <p:nvPr>
            <p:ph type="ctrTitle"/>
          </p:nvPr>
        </p:nvSpPr>
        <p:spPr bwMode="blackWhite">
          <a:xfrm>
            <a:off x="254003" y="4629150"/>
            <a:ext cx="8470900" cy="566738"/>
          </a:xfrm>
          <a:prstGeom prst="rect">
            <a:avLst/>
          </a:prstGeom>
          <a:ln w="25400"/>
        </p:spPr>
        <p:txBody>
          <a:bodyPr tIns="91440" bIns="91440" anchor="b"/>
          <a:lstStyle>
            <a:lvl1pPr algn="l">
              <a:spcBef>
                <a:spcPct val="25000"/>
              </a:spcBef>
              <a:defRPr sz="2025"/>
            </a:lvl1pPr>
          </a:lstStyle>
          <a:p>
            <a:r>
              <a:rPr lang="zh-CN" altLang="en-US" noProof="1"/>
              <a:t>单击此处编辑母版标题样式</a:t>
            </a:r>
            <a:endParaRPr lang="en-US" noProof="1"/>
          </a:p>
        </p:txBody>
      </p:sp>
      <p:sp>
        <p:nvSpPr>
          <p:cNvPr id="57384" name="Rectangle 40"/>
          <p:cNvSpPr>
            <a:spLocks noGrp="1" noChangeArrowheads="1"/>
          </p:cNvSpPr>
          <p:nvPr>
            <p:ph type="subTitle" idx="1"/>
          </p:nvPr>
        </p:nvSpPr>
        <p:spPr bwMode="blackWhite">
          <a:xfrm>
            <a:off x="254003" y="5187956"/>
            <a:ext cx="8470900" cy="447675"/>
          </a:xfrm>
          <a:prstGeom prst="rect">
            <a:avLst/>
          </a:prstGeom>
          <a:ln w="25400" algn="ctr"/>
        </p:spPr>
        <p:txBody>
          <a:bodyPr tIns="0" bIns="91440"/>
          <a:lstStyle>
            <a:lvl1pPr marL="0" indent="0">
              <a:spcBef>
                <a:spcPct val="0"/>
              </a:spcBef>
              <a:buClrTx/>
              <a:buFont typeface="Arial" panose="020B0604020202020204" pitchFamily="34" charset="0"/>
              <a:buNone/>
              <a:defRPr sz="1725">
                <a:solidFill>
                  <a:schemeClr val="tx1"/>
                </a:solidFill>
              </a:defRPr>
            </a:lvl1pPr>
          </a:lstStyle>
          <a:p>
            <a:r>
              <a:rPr lang="zh-CN" altLang="en-US" noProof="1"/>
              <a:t>单击此处编辑母版副标题样式</a:t>
            </a:r>
            <a:endParaRPr lang="en-US" noProof="1"/>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idx="1"/>
          </p:nvPr>
        </p:nvSpPr>
        <p:spPr>
          <a:xfrm>
            <a:off x="177801" y="933450"/>
            <a:ext cx="11844867" cy="5314950"/>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6"/>
            <a:ext cx="10363200" cy="1362075"/>
          </a:xfrm>
          <a:prstGeom prst="rect">
            <a:avLst/>
          </a:prstGeom>
        </p:spPr>
        <p:txBody>
          <a:bodyPr/>
          <a:lstStyle>
            <a:lvl1pPr algn="l">
              <a:defRPr sz="3000" b="1" cap="all"/>
            </a:lvl1pPr>
          </a:lstStyle>
          <a:p>
            <a:r>
              <a:rPr lang="en-US" noProof="1"/>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noProof="1"/>
              <a:t>Click to edit Master text styles</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Content Placeholder 2"/>
          <p:cNvSpPr>
            <a:spLocks noGrp="1"/>
          </p:cNvSpPr>
          <p:nvPr>
            <p:ph sz="half" idx="1"/>
          </p:nvPr>
        </p:nvSpPr>
        <p:spPr>
          <a:xfrm>
            <a:off x="177804"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6201837" y="933450"/>
            <a:ext cx="5820833" cy="4908550"/>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6193371" y="1535113"/>
            <a:ext cx="538903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1"/>
              <a:t>Click to edit Master text styles</a:t>
            </a:r>
          </a:p>
        </p:txBody>
      </p:sp>
      <p:sp>
        <p:nvSpPr>
          <p:cNvPr id="6" name="Content Placeholder 5"/>
          <p:cNvSpPr>
            <a:spLocks noGrp="1"/>
          </p:cNvSpPr>
          <p:nvPr>
            <p:ph sz="quarter" idx="4"/>
          </p:nvPr>
        </p:nvSpPr>
        <p:spPr>
          <a:xfrm>
            <a:off x="6193371"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1451" y="285750"/>
            <a:ext cx="2961216" cy="5556250"/>
          </a:xfrm>
          <a:prstGeom prst="rect">
            <a:avLst/>
          </a:prstGeo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177801" y="285750"/>
            <a:ext cx="8680451" cy="55562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2"/>
          <p:cNvSpPr txBox="1">
            <a:spLocks noChangeArrowheads="1"/>
          </p:cNvSpPr>
          <p:nvPr userDrawn="1"/>
        </p:nvSpPr>
        <p:spPr bwMode="auto">
          <a:xfrm>
            <a:off x="231775" y="765175"/>
            <a:ext cx="55086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endParaRPr lang="zh-CN" altLang="en-US" sz="2800" b="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1500" b="1"/>
            </a:lvl1pPr>
          </a:lstStyle>
          <a:p>
            <a:r>
              <a:rPr lang="en-US" noProof="1"/>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noProof="1"/>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noProof="1"/>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7804" y="285750"/>
            <a:ext cx="11842751" cy="654050"/>
          </a:xfrm>
          <a:prstGeom prst="rect">
            <a:avLst/>
          </a:prstGeom>
        </p:spPr>
        <p:txBody>
          <a:bodyPr/>
          <a:lstStyle/>
          <a:p>
            <a:r>
              <a:rPr lang="en-US" noProof="1"/>
              <a:t>Click to edit Master title style</a:t>
            </a:r>
          </a:p>
        </p:txBody>
      </p:sp>
      <p:sp>
        <p:nvSpPr>
          <p:cNvPr id="3" name="Vertical Text Placeholder 2"/>
          <p:cNvSpPr>
            <a:spLocks noGrp="1"/>
          </p:cNvSpPr>
          <p:nvPr>
            <p:ph type="body" orient="vert" idx="1"/>
          </p:nvPr>
        </p:nvSpPr>
        <p:spPr>
          <a:xfrm>
            <a:off x="177801" y="933450"/>
            <a:ext cx="11844867" cy="5314950"/>
          </a:xfrm>
          <a:prstGeom prst="rect">
            <a:avLst/>
          </a:prstGeo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/16</a:t>
            </a:r>
          </a:p>
        </p:txBody>
      </p:sp>
      <p:pic>
        <p:nvPicPr>
          <p:cNvPr id="20489" name="Picture 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en-US" sz="2000" dirty="0">
                <a:solidFill>
                  <a:schemeClr val="accent1"/>
                </a:solidFill>
                <a:latin typeface="微软雅黑" panose="020B0503020204020204" pitchFamily="34" charset="-122"/>
                <a:ea typeface="微软雅黑" panose="020B0503020204020204" pitchFamily="34" charset="-122"/>
              </a:rPr>
              <a:t>自动化学院汽车电子团队中期答辩</a:t>
            </a:r>
            <a:endParaRPr lang="zh-CN" altLang="zh-CN" sz="2000" dirty="0">
              <a:solidFill>
                <a:schemeClr val="accent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重庆邮电大学优秀科技成果奖申报</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a:xfrm>
            <a:off x="7776469" y="952188"/>
            <a:ext cx="4307137" cy="22987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en-US" altLang="zh-CN" sz="1050" b="0" noProof="1">
                <a:solidFill>
                  <a:srgbClr val="68ADC3">
                    <a:lumMod val="75000"/>
                  </a:srgbClr>
                </a:solidFill>
                <a:latin typeface="Edwardian Script ITC" panose="030303020407070D0804" pitchFamily="66" charset="0"/>
                <a:ea typeface="华文行楷" panose="02010800040101010101" pitchFamily="2" charset="-122"/>
              </a:rPr>
              <a:t>Chongqing University of Posts and </a:t>
            </a:r>
            <a:r>
              <a:rPr lang="en-US" altLang="zh-CN" sz="1050" noProof="1">
                <a:solidFill>
                  <a:srgbClr val="68ADC3">
                    <a:lumMod val="75000"/>
                  </a:srgbClr>
                </a:solidFill>
                <a:latin typeface="Edwardian Script ITC" panose="030303020407070D0804" pitchFamily="66" charset="0"/>
                <a:ea typeface="华文行楷" panose="02010800040101010101" pitchFamily="2" charset="-122"/>
              </a:rPr>
              <a:t>Telecommunications</a:t>
            </a:r>
            <a:endParaRPr lang="zh-CN" altLang="en-US" sz="1050" noProof="1">
              <a:ln w="10541" cmpd="sng">
                <a:solidFill>
                  <a:srgbClr val="00608B">
                    <a:shade val="88000"/>
                    <a:satMod val="110000"/>
                  </a:srgbClr>
                </a:solidFill>
                <a:prstDash val="solid"/>
              </a:ln>
              <a:solidFill>
                <a:srgbClr val="68ADC3">
                  <a:lumMod val="75000"/>
                </a:srgbClr>
              </a:solidFill>
              <a:latin typeface="Edwardian Script ITC" panose="030303020407070D0804" pitchFamily="66" charset="0"/>
              <a:ea typeface="华文行楷" panose="02010800040101010101" pitchFamily="2" charset="-122"/>
            </a:endParaRPr>
          </a:p>
        </p:txBody>
      </p:sp>
      <p:sp>
        <p:nvSpPr>
          <p:cNvPr id="17" name="矩形 16"/>
          <p:cNvSpPr/>
          <p:nvPr/>
        </p:nvSpPr>
        <p:spPr>
          <a:xfrm>
            <a:off x="8015973" y="571183"/>
            <a:ext cx="3147867" cy="3454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lIns="68580" tIns="34290" rIns="68580" bIns="34290">
            <a:spAutoFit/>
            <a:scene3d>
              <a:camera prst="orthographicFront"/>
              <a:lightRig rig="threePt" dir="t"/>
            </a:scene3d>
            <a:sp3d extrusionH="57150">
              <a:bevelT w="38100" h="38100"/>
            </a:sp3d>
          </a:bodyPr>
          <a:lstStyle/>
          <a:p>
            <a:pPr algn="ctr" eaLnBrk="1" hangingPunct="1">
              <a:defRPr/>
            </a:pPr>
            <a:r>
              <a:rPr lang="zh-CN" altLang="en-US" sz="1800" noProof="1">
                <a:ln w="10541" cmpd="sng">
                  <a:solidFill>
                    <a:srgbClr val="00608B">
                      <a:shade val="88000"/>
                      <a:satMod val="110000"/>
                    </a:srgbClr>
                  </a:solidFill>
                  <a:prstDash val="solid"/>
                </a:ln>
                <a:gradFill>
                  <a:gsLst>
                    <a:gs pos="0">
                      <a:srgbClr val="00608B">
                        <a:tint val="40000"/>
                        <a:satMod val="250000"/>
                      </a:srgbClr>
                    </a:gs>
                    <a:gs pos="9000">
                      <a:srgbClr val="00608B">
                        <a:tint val="52000"/>
                        <a:satMod val="300000"/>
                      </a:srgbClr>
                    </a:gs>
                    <a:gs pos="50000">
                      <a:srgbClr val="00608B">
                        <a:shade val="20000"/>
                        <a:satMod val="300000"/>
                      </a:srgbClr>
                    </a:gs>
                    <a:gs pos="79000">
                      <a:srgbClr val="00608B">
                        <a:tint val="52000"/>
                        <a:satMod val="300000"/>
                      </a:srgbClr>
                    </a:gs>
                    <a:gs pos="100000">
                      <a:srgbClr val="00608B">
                        <a:tint val="40000"/>
                        <a:satMod val="250000"/>
                      </a:srgbClr>
                    </a:gs>
                  </a:gsLst>
                  <a:lin ang="5400000"/>
                </a:gradFill>
                <a:latin typeface="华文楷体" panose="02010600040101010101" pitchFamily="2" charset="-122"/>
                <a:ea typeface="华文楷体" panose="02010600040101010101" pitchFamily="2" charset="-122"/>
              </a:rPr>
              <a:t>重庆邮电大学</a:t>
            </a:r>
          </a:p>
        </p:txBody>
      </p:sp>
      <p:grpSp>
        <p:nvGrpSpPr>
          <p:cNvPr id="20484" name="Group 2"/>
          <p:cNvGrpSpPr/>
          <p:nvPr userDrawn="1"/>
        </p:nvGrpSpPr>
        <p:grpSpPr bwMode="auto">
          <a:xfrm>
            <a:off x="528638" y="6629400"/>
            <a:ext cx="9983787" cy="176213"/>
            <a:chOff x="84" y="3792"/>
            <a:chExt cx="5596" cy="111"/>
          </a:xfrm>
        </p:grpSpPr>
        <p:sp>
          <p:nvSpPr>
            <p:cNvPr id="1036" name="Freeform 3"/>
            <p:cNvSpPr/>
            <p:nvPr userDrawn="1"/>
          </p:nvSpPr>
          <p:spPr bwMode="auto">
            <a:xfrm flipH="1">
              <a:off x="873" y="3792"/>
              <a:ext cx="4807" cy="111"/>
            </a:xfrm>
            <a:custGeom>
              <a:avLst/>
              <a:gdLst>
                <a:gd name="T0" fmla="*/ 0 w 4945"/>
                <a:gd name="T1" fmla="*/ 0 h 111"/>
                <a:gd name="T2" fmla="*/ 0 w 4945"/>
                <a:gd name="T3" fmla="*/ 111 h 111"/>
                <a:gd name="T4" fmla="*/ 4032 w 4945"/>
                <a:gd name="T5" fmla="*/ 111 h 111"/>
                <a:gd name="T6" fmla="*/ 4095 w 4945"/>
                <a:gd name="T7" fmla="*/ 44 h 111"/>
                <a:gd name="T8" fmla="*/ 4159 w 4945"/>
                <a:gd name="T9" fmla="*/ 111 h 111"/>
                <a:gd name="T10" fmla="*/ 4673 w 4945"/>
                <a:gd name="T11" fmla="*/ 111 h 111"/>
                <a:gd name="T12" fmla="*/ 4673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7" name="Freeform 4"/>
            <p:cNvSpPr/>
            <p:nvPr/>
          </p:nvSpPr>
          <p:spPr bwMode="auto">
            <a:xfrm flipH="1">
              <a:off x="84" y="3792"/>
              <a:ext cx="4945" cy="111"/>
            </a:xfrm>
            <a:custGeom>
              <a:avLst/>
              <a:gdLst>
                <a:gd name="T0" fmla="*/ 0 w 4945"/>
                <a:gd name="T1" fmla="*/ 0 h 111"/>
                <a:gd name="T2" fmla="*/ 0 w 4945"/>
                <a:gd name="T3" fmla="*/ 111 h 111"/>
                <a:gd name="T4" fmla="*/ 4267 w 4945"/>
                <a:gd name="T5" fmla="*/ 111 h 111"/>
                <a:gd name="T6" fmla="*/ 4334 w 4945"/>
                <a:gd name="T7" fmla="*/ 44 h 111"/>
                <a:gd name="T8" fmla="*/ 4401 w 4945"/>
                <a:gd name="T9" fmla="*/ 111 h 111"/>
                <a:gd name="T10" fmla="*/ 4945 w 4945"/>
                <a:gd name="T11" fmla="*/ 111 h 111"/>
                <a:gd name="T12" fmla="*/ 4945 w 4945"/>
                <a:gd name="T13" fmla="*/ 0 h 111"/>
                <a:gd name="T14" fmla="*/ 0 w 4945"/>
                <a:gd name="T15" fmla="*/ 0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45" h="111">
                  <a:moveTo>
                    <a:pt x="0" y="0"/>
                  </a:moveTo>
                  <a:lnTo>
                    <a:pt x="0" y="111"/>
                  </a:lnTo>
                  <a:lnTo>
                    <a:pt x="4267" y="111"/>
                  </a:lnTo>
                  <a:lnTo>
                    <a:pt x="4334" y="44"/>
                  </a:lnTo>
                  <a:lnTo>
                    <a:pt x="4401" y="111"/>
                  </a:lnTo>
                  <a:lnTo>
                    <a:pt x="4945" y="111"/>
                  </a:lnTo>
                  <a:lnTo>
                    <a:pt x="4945" y="0"/>
                  </a:lnTo>
                  <a:lnTo>
                    <a:pt x="0" y="0"/>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sp>
        <p:nvSpPr>
          <p:cNvPr id="1029" name="Freeform 39"/>
          <p:cNvSpPr/>
          <p:nvPr userDrawn="1"/>
        </p:nvSpPr>
        <p:spPr bwMode="auto">
          <a:xfrm flipH="1">
            <a:off x="177800" y="409575"/>
            <a:ext cx="1263650" cy="161925"/>
          </a:xfrm>
          <a:custGeom>
            <a:avLst/>
            <a:gdLst>
              <a:gd name="T0" fmla="*/ 0 w 597"/>
              <a:gd name="T1" fmla="*/ 257055938 h 102"/>
              <a:gd name="T2" fmla="*/ 1504534869 w 597"/>
              <a:gd name="T3" fmla="*/ 257055938 h 102"/>
              <a:gd name="T4" fmla="*/ 1504534869 w 597"/>
              <a:gd name="T5" fmla="*/ 0 h 102"/>
              <a:gd name="T6" fmla="*/ 113407885 w 597"/>
              <a:gd name="T7" fmla="*/ 0 h 102"/>
              <a:gd name="T8" fmla="*/ 0 w 597"/>
              <a:gd name="T9" fmla="*/ 113407825 h 102"/>
              <a:gd name="T10" fmla="*/ 0 w 597"/>
              <a:gd name="T11" fmla="*/ 257055938 h 1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7" h="102">
                <a:moveTo>
                  <a:pt x="0" y="102"/>
                </a:moveTo>
                <a:lnTo>
                  <a:pt x="597" y="102"/>
                </a:lnTo>
                <a:lnTo>
                  <a:pt x="597" y="0"/>
                </a:lnTo>
                <a:lnTo>
                  <a:pt x="45" y="0"/>
                </a:lnTo>
                <a:lnTo>
                  <a:pt x="0" y="45"/>
                </a:lnTo>
                <a:lnTo>
                  <a:pt x="0" y="102"/>
                </a:lnTo>
                <a:close/>
              </a:path>
            </a:pathLst>
          </a:custGeom>
          <a:solidFill>
            <a:srgbClr val="CDD6D1"/>
          </a:solidFill>
          <a:ln w="9525" cap="flat" cmpd="sng">
            <a:noFill/>
            <a:prstDash val="solid"/>
            <a:round/>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sp>
        <p:nvSpPr>
          <p:cNvPr id="1030" name="Rectangle 40"/>
          <p:cNvSpPr>
            <a:spLocks noChangeArrowheads="1"/>
          </p:cNvSpPr>
          <p:nvPr userDrawn="1"/>
        </p:nvSpPr>
        <p:spPr bwMode="auto">
          <a:xfrm>
            <a:off x="146050" y="1277938"/>
            <a:ext cx="11844338" cy="131762"/>
          </a:xfrm>
          <a:prstGeom prst="rect">
            <a:avLst/>
          </a:prstGeom>
          <a:solidFill>
            <a:srgbClr val="99A2A5"/>
          </a:solidFill>
          <a:ln w="9525">
            <a:noFill/>
            <a:miter lim="800000"/>
          </a:ln>
        </p:spPr>
        <p:txBody>
          <a:bodyPr wrap="none" anchor="ctr"/>
          <a:lstStyle/>
          <a:p>
            <a:pPr eaLnBrk="1" hangingPunct="1">
              <a:defRPr/>
            </a:pPr>
            <a:endParaRPr lang="zh-CN" altLang="en-US" sz="1350" b="0" noProof="1">
              <a:solidFill>
                <a:srgbClr val="000000"/>
              </a:solidFill>
              <a:latin typeface="Arial" panose="020B0604020202020204" pitchFamily="34" charset="0"/>
            </a:endParaRPr>
          </a:p>
        </p:txBody>
      </p:sp>
      <p:grpSp>
        <p:nvGrpSpPr>
          <p:cNvPr id="20487" name="Group 41"/>
          <p:cNvGrpSpPr/>
          <p:nvPr userDrawn="1"/>
        </p:nvGrpSpPr>
        <p:grpSpPr bwMode="auto">
          <a:xfrm>
            <a:off x="1485900" y="406400"/>
            <a:ext cx="10548938" cy="165100"/>
            <a:chOff x="702" y="75"/>
            <a:chExt cx="4984" cy="104"/>
          </a:xfrm>
        </p:grpSpPr>
        <p:sp>
          <p:nvSpPr>
            <p:cNvPr id="1034" name="Freeform 42"/>
            <p:cNvSpPr/>
            <p:nvPr userDrawn="1"/>
          </p:nvSpPr>
          <p:spPr bwMode="auto">
            <a:xfrm flipH="1">
              <a:off x="1356"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sp>
          <p:nvSpPr>
            <p:cNvPr id="1035" name="Freeform 43"/>
            <p:cNvSpPr/>
            <p:nvPr/>
          </p:nvSpPr>
          <p:spPr bwMode="auto">
            <a:xfrm flipH="1">
              <a:off x="702" y="75"/>
              <a:ext cx="4330" cy="104"/>
            </a:xfrm>
            <a:custGeom>
              <a:avLst/>
              <a:gdLst>
                <a:gd name="T0" fmla="*/ 0 w 4330"/>
                <a:gd name="T1" fmla="*/ 0 h 104"/>
                <a:gd name="T2" fmla="*/ 0 w 4330"/>
                <a:gd name="T3" fmla="*/ 104 h 104"/>
                <a:gd name="T4" fmla="*/ 4330 w 4330"/>
                <a:gd name="T5" fmla="*/ 104 h 104"/>
                <a:gd name="T6" fmla="*/ 4330 w 4330"/>
                <a:gd name="T7" fmla="*/ 48 h 104"/>
                <a:gd name="T8" fmla="*/ 4282 w 4330"/>
                <a:gd name="T9" fmla="*/ 0 h 104"/>
                <a:gd name="T10" fmla="*/ 0 w 4330"/>
                <a:gd name="T11" fmla="*/ 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30" h="104">
                  <a:moveTo>
                    <a:pt x="0" y="0"/>
                  </a:moveTo>
                  <a:lnTo>
                    <a:pt x="0" y="104"/>
                  </a:lnTo>
                  <a:lnTo>
                    <a:pt x="4330" y="104"/>
                  </a:lnTo>
                  <a:lnTo>
                    <a:pt x="4330" y="48"/>
                  </a:lnTo>
                  <a:lnTo>
                    <a:pt x="4282" y="0"/>
                  </a:lnTo>
                  <a:lnTo>
                    <a:pt x="0" y="0"/>
                  </a:lnTo>
                  <a:close/>
                </a:path>
              </a:pathLst>
            </a:custGeom>
            <a:solidFill>
              <a:srgbClr val="4E6172"/>
            </a:solidFill>
            <a:ln w="9525">
              <a:noFill/>
              <a:round/>
            </a:ln>
          </p:spPr>
          <p:txBody>
            <a:bodyPr/>
            <a:lstStyle/>
            <a:p>
              <a:pPr eaLnBrk="1" hangingPunct="1">
                <a:defRPr/>
              </a:pPr>
              <a:endParaRPr lang="zh-CN" altLang="en-US" sz="1350" b="0" noProof="1">
                <a:solidFill>
                  <a:srgbClr val="000000"/>
                </a:solidFill>
                <a:latin typeface="Arial" panose="020B0604020202020204" pitchFamily="34" charset="0"/>
              </a:endParaRPr>
            </a:p>
          </p:txBody>
        </p:sp>
      </p:grpSp>
      <p:sp>
        <p:nvSpPr>
          <p:cNvPr id="20488" name="Rectangle 5"/>
          <p:cNvSpPr>
            <a:spLocks noChangeArrowheads="1"/>
          </p:cNvSpPr>
          <p:nvPr userDrawn="1"/>
        </p:nvSpPr>
        <p:spPr bwMode="auto">
          <a:xfrm>
            <a:off x="10950575" y="6502400"/>
            <a:ext cx="1041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algn="r" eaLnBrk="1" hangingPunct="1">
              <a:defRPr/>
            </a:pPr>
            <a:fld id="{83D1E470-0437-435B-96C9-EEC7EB2956A8}" type="slidenum">
              <a:rPr lang="zh-CN" altLang="en-US" sz="1800" smtClean="0">
                <a:solidFill>
                  <a:srgbClr val="000000"/>
                </a:solidFill>
                <a:latin typeface="Arial" panose="020B0604020202020204" pitchFamily="34" charset="0"/>
              </a:rPr>
              <a:t>‹#›</a:t>
            </a:fld>
            <a:r>
              <a:rPr lang="en-US" altLang="zh-CN" sz="1800" dirty="0">
                <a:solidFill>
                  <a:srgbClr val="000000"/>
                </a:solidFill>
                <a:latin typeface="Arial" panose="020B0604020202020204" pitchFamily="34" charset="0"/>
              </a:rPr>
              <a:t>/27</a:t>
            </a:r>
          </a:p>
        </p:txBody>
      </p:sp>
      <p:pic>
        <p:nvPicPr>
          <p:cNvPr id="20489" name="Picture 4"/>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95050" y="628650"/>
            <a:ext cx="612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4"/>
          <p:cNvSpPr txBox="1">
            <a:spLocks noChangeArrowheads="1"/>
          </p:cNvSpPr>
          <p:nvPr userDrawn="1"/>
        </p:nvSpPr>
        <p:spPr bwMode="auto">
          <a:xfrm>
            <a:off x="104775" y="-7938"/>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zh-CN" altLang="zh-CN" sz="2000">
                <a:solidFill>
                  <a:schemeClr val="accent1"/>
                </a:solidFill>
                <a:latin typeface="微软雅黑" panose="020B0503020204020204" pitchFamily="34" charset="-122"/>
                <a:ea typeface="微软雅黑" panose="020B0503020204020204" pitchFamily="34" charset="-122"/>
              </a:rPr>
              <a:t>重庆邮电大学优秀科技成果奖答辩</a:t>
            </a:r>
          </a:p>
        </p:txBody>
      </p:sp>
      <p:sp>
        <p:nvSpPr>
          <p:cNvPr id="20491" name="文本框 5"/>
          <p:cNvSpPr txBox="1">
            <a:spLocks noChangeArrowheads="1"/>
          </p:cNvSpPr>
          <p:nvPr userDrawn="1"/>
        </p:nvSpPr>
        <p:spPr bwMode="auto">
          <a:xfrm>
            <a:off x="10033635" y="11112"/>
            <a:ext cx="20015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1pPr>
            <a:lvl2pPr marL="742950" indent="-28575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2pPr>
            <a:lvl3pPr marL="11430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3pPr>
            <a:lvl4pPr marL="16002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4pPr>
            <a:lvl5pPr marL="2057400" indent="-228600">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华文楷体" panose="02010600040101010101" pitchFamily="2" charset="-122"/>
                <a:ea typeface="宋体" panose="02010600030101010101" pitchFamily="2" charset="-122"/>
              </a:defRPr>
            </a:lvl9pPr>
          </a:lstStyle>
          <a:p>
            <a:pPr eaLnBrk="1" hangingPunct="1">
              <a:defRPr/>
            </a:pPr>
            <a:r>
              <a:rPr lang="en-US" altLang="zh-CN" sz="2000">
                <a:solidFill>
                  <a:schemeClr val="accent1"/>
                </a:solidFill>
                <a:latin typeface="微软雅黑" panose="020B0503020204020204" pitchFamily="34" charset="-122"/>
                <a:ea typeface="微软雅黑" panose="020B0503020204020204" pitchFamily="34" charset="-122"/>
              </a:rPr>
              <a:t>——</a:t>
            </a:r>
            <a:r>
              <a:rPr lang="zh-CN" altLang="en-US" sz="2000">
                <a:solidFill>
                  <a:schemeClr val="accent1"/>
                </a:solidFill>
                <a:latin typeface="微软雅黑" panose="020B0503020204020204" pitchFamily="34" charset="-122"/>
                <a:ea typeface="微软雅黑" panose="020B0503020204020204" pitchFamily="34" charset="-122"/>
              </a:rPr>
              <a:t>自然科学类</a:t>
            </a: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Lst>
  <p:txStyles>
    <p:titleStyle>
      <a:lvl1pPr algn="r" rtl="0" eaLnBrk="0" fontAlgn="base" hangingPunct="0">
        <a:lnSpc>
          <a:spcPct val="85000"/>
        </a:lnSpc>
        <a:spcBef>
          <a:spcPct val="0"/>
        </a:spcBef>
        <a:spcAft>
          <a:spcPct val="0"/>
        </a:spcAft>
        <a:defRPr b="1">
          <a:solidFill>
            <a:schemeClr val="tx1"/>
          </a:solidFill>
          <a:latin typeface="+mj-lt"/>
          <a:ea typeface="+mj-ea"/>
          <a:cs typeface="+mj-cs"/>
        </a:defRPr>
      </a:lvl1pPr>
      <a:lvl2pPr algn="r" rtl="0" eaLnBrk="0" fontAlgn="base" hangingPunct="0">
        <a:lnSpc>
          <a:spcPct val="85000"/>
        </a:lnSpc>
        <a:spcBef>
          <a:spcPct val="0"/>
        </a:spcBef>
        <a:spcAft>
          <a:spcPct val="0"/>
        </a:spcAft>
        <a:defRPr b="1">
          <a:solidFill>
            <a:schemeClr val="tx1"/>
          </a:solidFill>
          <a:latin typeface="Arial" panose="020B0604020202020204" pitchFamily="34" charset="0"/>
        </a:defRPr>
      </a:lvl2pPr>
      <a:lvl3pPr algn="r" rtl="0" eaLnBrk="0" fontAlgn="base" hangingPunct="0">
        <a:lnSpc>
          <a:spcPct val="85000"/>
        </a:lnSpc>
        <a:spcBef>
          <a:spcPct val="0"/>
        </a:spcBef>
        <a:spcAft>
          <a:spcPct val="0"/>
        </a:spcAft>
        <a:defRPr b="1">
          <a:solidFill>
            <a:schemeClr val="tx1"/>
          </a:solidFill>
          <a:latin typeface="Arial" panose="020B0604020202020204" pitchFamily="34" charset="0"/>
        </a:defRPr>
      </a:lvl3pPr>
      <a:lvl4pPr algn="r" rtl="0" eaLnBrk="0" fontAlgn="base" hangingPunct="0">
        <a:lnSpc>
          <a:spcPct val="85000"/>
        </a:lnSpc>
        <a:spcBef>
          <a:spcPct val="0"/>
        </a:spcBef>
        <a:spcAft>
          <a:spcPct val="0"/>
        </a:spcAft>
        <a:defRPr b="1">
          <a:solidFill>
            <a:schemeClr val="tx1"/>
          </a:solidFill>
          <a:latin typeface="Arial" panose="020B0604020202020204" pitchFamily="34" charset="0"/>
        </a:defRPr>
      </a:lvl4pPr>
      <a:lvl5pPr algn="r" rtl="0" eaLnBrk="0" fontAlgn="base" hangingPunct="0">
        <a:lnSpc>
          <a:spcPct val="85000"/>
        </a:lnSpc>
        <a:spcBef>
          <a:spcPct val="0"/>
        </a:spcBef>
        <a:spcAft>
          <a:spcPct val="0"/>
        </a:spcAft>
        <a:defRPr b="1">
          <a:solidFill>
            <a:schemeClr val="tx1"/>
          </a:solidFill>
          <a:latin typeface="Arial" panose="020B0604020202020204" pitchFamily="34" charset="0"/>
        </a:defRPr>
      </a:lvl5pPr>
      <a:lvl6pPr marL="342900" algn="r" rtl="0" fontAlgn="base">
        <a:lnSpc>
          <a:spcPct val="85000"/>
        </a:lnSpc>
        <a:spcBef>
          <a:spcPct val="0"/>
        </a:spcBef>
        <a:spcAft>
          <a:spcPct val="0"/>
        </a:spcAft>
        <a:defRPr sz="1800" b="1">
          <a:solidFill>
            <a:schemeClr val="tx1"/>
          </a:solidFill>
          <a:latin typeface="Arial" panose="020B0604020202020204" pitchFamily="34" charset="0"/>
        </a:defRPr>
      </a:lvl6pPr>
      <a:lvl7pPr marL="685800" algn="r" rtl="0" fontAlgn="base">
        <a:lnSpc>
          <a:spcPct val="85000"/>
        </a:lnSpc>
        <a:spcBef>
          <a:spcPct val="0"/>
        </a:spcBef>
        <a:spcAft>
          <a:spcPct val="0"/>
        </a:spcAft>
        <a:defRPr sz="1800" b="1">
          <a:solidFill>
            <a:schemeClr val="tx1"/>
          </a:solidFill>
          <a:latin typeface="Arial" panose="020B0604020202020204" pitchFamily="34" charset="0"/>
        </a:defRPr>
      </a:lvl7pPr>
      <a:lvl8pPr marL="1028700" algn="r" rtl="0" fontAlgn="base">
        <a:lnSpc>
          <a:spcPct val="85000"/>
        </a:lnSpc>
        <a:spcBef>
          <a:spcPct val="0"/>
        </a:spcBef>
        <a:spcAft>
          <a:spcPct val="0"/>
        </a:spcAft>
        <a:defRPr sz="1800" b="1">
          <a:solidFill>
            <a:schemeClr val="tx1"/>
          </a:solidFill>
          <a:latin typeface="Arial" panose="020B0604020202020204" pitchFamily="34" charset="0"/>
        </a:defRPr>
      </a:lvl8pPr>
      <a:lvl9pPr marL="1371600" algn="r" rtl="0" fontAlgn="base">
        <a:lnSpc>
          <a:spcPct val="85000"/>
        </a:lnSpc>
        <a:spcBef>
          <a:spcPct val="0"/>
        </a:spcBef>
        <a:spcAft>
          <a:spcPct val="0"/>
        </a:spcAft>
        <a:defRPr sz="1800" b="1">
          <a:solidFill>
            <a:schemeClr val="tx1"/>
          </a:solidFill>
          <a:latin typeface="Arial" panose="020B0604020202020204" pitchFamily="34" charset="0"/>
        </a:defRPr>
      </a:lvl9pPr>
    </p:titleStyle>
    <p:bodyStyle>
      <a:lvl1pPr marL="170180" indent="-170180" algn="l" rtl="0" eaLnBrk="0" fontAlgn="base" hangingPunct="0">
        <a:spcBef>
          <a:spcPct val="3000"/>
        </a:spcBef>
        <a:spcAft>
          <a:spcPct val="3000"/>
        </a:spcAft>
        <a:buClr>
          <a:schemeClr val="accent1"/>
        </a:buClr>
        <a:buSzPct val="80000"/>
        <a:buFont typeface="Arial" panose="020B0604020202020204" pitchFamily="34" charset="0"/>
        <a:buChar char="►"/>
        <a:defRPr sz="1600">
          <a:solidFill>
            <a:srgbClr val="000000"/>
          </a:solidFill>
          <a:latin typeface="+mn-lt"/>
          <a:ea typeface="+mn-ea"/>
          <a:cs typeface="+mn-cs"/>
        </a:defRPr>
      </a:lvl1pPr>
      <a:lvl2pPr marL="425450" indent="-170180" algn="l" rtl="0" eaLnBrk="0" fontAlgn="base" hangingPunct="0">
        <a:spcBef>
          <a:spcPct val="3000"/>
        </a:spcBef>
        <a:spcAft>
          <a:spcPct val="3000"/>
        </a:spcAft>
        <a:buClr>
          <a:schemeClr val="tx1"/>
        </a:buClr>
        <a:buSzPct val="80000"/>
        <a:buChar char="•"/>
        <a:defRPr sz="1500">
          <a:solidFill>
            <a:srgbClr val="000000"/>
          </a:solidFill>
          <a:latin typeface="+mn-lt"/>
        </a:defRPr>
      </a:lvl2pPr>
      <a:lvl3pPr marL="692150" indent="-171450" algn="l" rtl="0" eaLnBrk="0" fontAlgn="base" hangingPunct="0">
        <a:spcBef>
          <a:spcPct val="3000"/>
        </a:spcBef>
        <a:spcAft>
          <a:spcPct val="3000"/>
        </a:spcAft>
        <a:buClr>
          <a:schemeClr val="tx1"/>
        </a:buClr>
        <a:buSzPct val="80000"/>
        <a:buFont typeface="Wingdings" panose="05000000000000000000" pitchFamily="2" charset="2"/>
        <a:buChar char="§"/>
        <a:defRPr>
          <a:solidFill>
            <a:srgbClr val="000000"/>
          </a:solidFill>
          <a:latin typeface="+mn-lt"/>
        </a:defRPr>
      </a:lvl3pPr>
      <a:lvl4pPr marL="1031875" indent="-171450" algn="l" rtl="0" eaLnBrk="0" fontAlgn="base" hangingPunct="0">
        <a:spcBef>
          <a:spcPct val="3000"/>
        </a:spcBef>
        <a:spcAft>
          <a:spcPct val="3000"/>
        </a:spcAft>
        <a:buClr>
          <a:schemeClr val="tx1"/>
        </a:buClr>
        <a:buSzPct val="80000"/>
        <a:buFont typeface="HelveticaNeueLT Std"/>
        <a:buChar char="–"/>
        <a:defRPr sz="1200">
          <a:solidFill>
            <a:srgbClr val="000000"/>
          </a:solidFill>
          <a:latin typeface="+mn-lt"/>
        </a:defRPr>
      </a:lvl4pPr>
      <a:lvl5pPr marL="1330325" indent="-119380" algn="l" rtl="0" eaLnBrk="0" fontAlgn="base" hangingPunct="0">
        <a:spcBef>
          <a:spcPct val="3000"/>
        </a:spcBef>
        <a:spcAft>
          <a:spcPct val="3000"/>
        </a:spcAft>
        <a:buClr>
          <a:schemeClr val="tx1"/>
        </a:buClr>
        <a:buSzPct val="70000"/>
        <a:buFont typeface="Arial" panose="020B0604020202020204" pitchFamily="34" charset="0"/>
        <a:buChar char="►"/>
        <a:defRPr sz="1000">
          <a:solidFill>
            <a:srgbClr val="000000"/>
          </a:solidFill>
          <a:latin typeface="+mn-lt"/>
        </a:defRPr>
      </a:lvl5pPr>
      <a:lvl6pPr marL="16725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6pPr>
      <a:lvl7pPr marL="20154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7pPr>
      <a:lvl8pPr marL="23583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8pPr>
      <a:lvl9pPr marL="2701290" indent="-118110" algn="l" rtl="0" fontAlgn="base">
        <a:spcBef>
          <a:spcPct val="3000"/>
        </a:spcBef>
        <a:spcAft>
          <a:spcPct val="3000"/>
        </a:spcAft>
        <a:buClr>
          <a:schemeClr val="tx1"/>
        </a:buClr>
        <a:buSzPct val="70000"/>
        <a:buFont typeface="Arial" panose="020B0604020202020204" pitchFamily="34"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w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26.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3.emf"/><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p:nvPr/>
        </p:nvSpPr>
        <p:spPr>
          <a:xfrm>
            <a:off x="45720" y="1664804"/>
            <a:ext cx="11939905" cy="768415"/>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Font typeface="Arial" panose="020B0604020202020204" pitchFamily="34" charset="0"/>
              <a:buNone/>
              <a:defRPr/>
            </a:pPr>
            <a:r>
              <a:rPr lang="zh-CN" altLang="en-US" sz="4000" noProof="1">
                <a:solidFill>
                  <a:schemeClr val="accent1"/>
                </a:solidFill>
                <a:latin typeface="微软雅黑" panose="020B0503020204020204" pitchFamily="34" charset="-122"/>
                <a:ea typeface="微软雅黑" panose="020B0503020204020204" pitchFamily="34" charset="-122"/>
              </a:rPr>
              <a:t>面向车载嵌入式设备的智能语音对话方法研究</a:t>
            </a:r>
          </a:p>
        </p:txBody>
      </p:sp>
      <p:sp>
        <p:nvSpPr>
          <p:cNvPr id="5" name="文本框 4"/>
          <p:cNvSpPr txBox="1"/>
          <p:nvPr/>
        </p:nvSpPr>
        <p:spPr>
          <a:xfrm>
            <a:off x="4103803" y="3743039"/>
            <a:ext cx="7346950" cy="2243050"/>
          </a:xfrm>
          <a:prstGeom prst="rect">
            <a:avLst/>
          </a:prstGeom>
          <a:noFill/>
        </p:spPr>
        <p:txBody>
          <a:bodyPr>
            <a:spAutoFit/>
          </a:bodyPr>
          <a:lstStyle/>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sym typeface="+mn-ea"/>
              </a:rPr>
              <a:t>姓       名：黄子恒</a:t>
            </a:r>
            <a:endParaRPr lang="en-US" altLang="zh-CN" noProof="1">
              <a:latin typeface="微软雅黑" panose="020B0503020204020204" pitchFamily="34" charset="-122"/>
              <a:ea typeface="微软雅黑" panose="020B0503020204020204" pitchFamily="34" charset="-122"/>
              <a:sym typeface="+mn-ea"/>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学       号：</a:t>
            </a:r>
            <a:r>
              <a:rPr lang="en-US" altLang="zh-CN" noProof="1">
                <a:latin typeface="微软雅黑" panose="020B0503020204020204" pitchFamily="34" charset="-122"/>
                <a:ea typeface="微软雅黑" panose="020B0503020204020204" pitchFamily="34" charset="-122"/>
              </a:rPr>
              <a:t>S200303078</a:t>
            </a: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研究方向：神经网络理论及其应用</a:t>
            </a:r>
            <a:endParaRPr lang="en-US" altLang="zh-CN" noProof="1">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defRPr/>
            </a:pPr>
            <a:r>
              <a:rPr lang="zh-CN" altLang="en-US" noProof="1">
                <a:latin typeface="微软雅黑" panose="020B0503020204020204" pitchFamily="34" charset="-122"/>
                <a:ea typeface="微软雅黑" panose="020B0503020204020204" pitchFamily="34" charset="-122"/>
              </a:rPr>
              <a:t>指导教师：李鹏华 教授</a:t>
            </a:r>
            <a:endParaRPr lang="en-US" altLang="zh-CN" noProof="1">
              <a:latin typeface="微软雅黑" panose="020B0503020204020204" pitchFamily="34" charset="-122"/>
              <a:ea typeface="微软雅黑" panose="020B0503020204020204" pitchFamily="34" charset="-122"/>
            </a:endParaRPr>
          </a:p>
        </p:txBody>
      </p:sp>
      <p:sp>
        <p:nvSpPr>
          <p:cNvPr id="6" name="文本框 19">
            <a:extLst>
              <a:ext uri="{FF2B5EF4-FFF2-40B4-BE49-F238E27FC236}">
                <a16:creationId xmlns:a16="http://schemas.microsoft.com/office/drawing/2014/main" id="{5D335762-2637-43BE-8D0D-ADD3B843D0A6}"/>
              </a:ext>
            </a:extLst>
          </p:cNvPr>
          <p:cNvSpPr txBox="1"/>
          <p:nvPr/>
        </p:nvSpPr>
        <p:spPr>
          <a:xfrm>
            <a:off x="115195" y="2528900"/>
            <a:ext cx="11939905" cy="1077218"/>
          </a:xfrm>
          <a:prstGeom prst="rect">
            <a:avLst/>
          </a:prstGeom>
          <a:noFill/>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Intelligent Voice Dialogue Method </a:t>
            </a:r>
          </a:p>
          <a:p>
            <a:pPr algn="ctr">
              <a:buFont typeface="Arial" panose="020B0604020202020204" pitchFamily="34" charset="0"/>
              <a:buNone/>
              <a:defRPr/>
            </a:pPr>
            <a:r>
              <a:rPr lang="en-US" altLang="zh-CN"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for Vehicle Embedded Device</a:t>
            </a:r>
            <a:endParaRPr lang="zh-CN" altLang="en-US" sz="3200" b="0" i="1" noProof="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F5E732A9-1D3B-4D5A-9FB3-D4B7872B57E3}"/>
              </a:ext>
            </a:extLst>
          </p:cNvPr>
          <p:cNvCxnSpPr/>
          <p:nvPr/>
        </p:nvCxnSpPr>
        <p:spPr>
          <a:xfrm>
            <a:off x="227348" y="2528900"/>
            <a:ext cx="1166529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468DB15-41F0-4598-99C7-53922C0B4F70}"/>
              </a:ext>
            </a:extLst>
          </p:cNvPr>
          <p:cNvSpPr txBox="1"/>
          <p:nvPr/>
        </p:nvSpPr>
        <p:spPr>
          <a:xfrm>
            <a:off x="9264352" y="6000003"/>
            <a:ext cx="2556284" cy="461665"/>
          </a:xfrm>
          <a:prstGeom prst="rect">
            <a:avLst/>
          </a:prstGeom>
          <a:noFill/>
        </p:spPr>
        <p:txBody>
          <a:bodyPr wrap="square">
            <a:spAutoFit/>
          </a:bodyPr>
          <a:lstStyle/>
          <a:p>
            <a:r>
              <a:rPr lang="en-US" altLang="zh-CN" noProof="1">
                <a:latin typeface="微软雅黑" panose="020B0503020204020204" pitchFamily="34" charset="-122"/>
                <a:ea typeface="微软雅黑" panose="020B0503020204020204" pitchFamily="34" charset="-122"/>
              </a:rPr>
              <a:t>2023</a:t>
            </a:r>
            <a:r>
              <a:rPr lang="zh-CN" altLang="en-US" noProof="1">
                <a:latin typeface="微软雅黑" panose="020B0503020204020204" pitchFamily="34" charset="-122"/>
                <a:ea typeface="微软雅黑" panose="020B0503020204020204" pitchFamily="34" charset="-122"/>
              </a:rPr>
              <a:t>年</a:t>
            </a:r>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月</a:t>
            </a:r>
            <a:r>
              <a:rPr lang="en-US" altLang="zh-CN" noProof="1">
                <a:latin typeface="微软雅黑" panose="020B0503020204020204" pitchFamily="34" charset="-122"/>
                <a:ea typeface="微软雅黑" panose="020B0503020204020204" pitchFamily="34" charset="-122"/>
              </a:rPr>
              <a:t>25</a:t>
            </a:r>
            <a:r>
              <a:rPr lang="zh-CN" altLang="en-US" noProof="1">
                <a:latin typeface="微软雅黑" panose="020B0503020204020204" pitchFamily="34" charset="-122"/>
                <a:ea typeface="微软雅黑" panose="020B0503020204020204" pitchFamily="34" charset="-122"/>
              </a:rPr>
              <a:t>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基于残差分组线性变换解码器的自动语音识别（对比实验：训练）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4139488178"/>
              </p:ext>
            </p:extLst>
          </p:nvPr>
        </p:nvGraphicFramePr>
        <p:xfrm>
          <a:off x="192082" y="1701068"/>
          <a:ext cx="6336000" cy="2340000"/>
        </p:xfrm>
        <a:graphic>
          <a:graphicData uri="http://schemas.openxmlformats.org/drawingml/2006/table">
            <a:tbl>
              <a:tblPr firstRow="1" bandRow="1">
                <a:tableStyleId>{93296810-A885-4BE3-A3E7-6D5BEEA58F35}</a:tableStyleId>
              </a:tblPr>
              <a:tblGrid>
                <a:gridCol w="1080000">
                  <a:extLst>
                    <a:ext uri="{9D8B030D-6E8A-4147-A177-3AD203B41FA5}">
                      <a16:colId xmlns:a16="http://schemas.microsoft.com/office/drawing/2014/main" val="3644582097"/>
                    </a:ext>
                  </a:extLst>
                </a:gridCol>
                <a:gridCol w="1008000">
                  <a:extLst>
                    <a:ext uri="{9D8B030D-6E8A-4147-A177-3AD203B41FA5}">
                      <a16:colId xmlns:a16="http://schemas.microsoft.com/office/drawing/2014/main" val="2031271466"/>
                    </a:ext>
                  </a:extLst>
                </a:gridCol>
                <a:gridCol w="576000">
                  <a:extLst>
                    <a:ext uri="{9D8B030D-6E8A-4147-A177-3AD203B41FA5}">
                      <a16:colId xmlns:a16="http://schemas.microsoft.com/office/drawing/2014/main" val="3228775236"/>
                    </a:ext>
                  </a:extLst>
                </a:gridCol>
                <a:gridCol w="576000">
                  <a:extLst>
                    <a:ext uri="{9D8B030D-6E8A-4147-A177-3AD203B41FA5}">
                      <a16:colId xmlns:a16="http://schemas.microsoft.com/office/drawing/2014/main" val="2919472636"/>
                    </a:ext>
                  </a:extLst>
                </a:gridCol>
                <a:gridCol w="576000">
                  <a:extLst>
                    <a:ext uri="{9D8B030D-6E8A-4147-A177-3AD203B41FA5}">
                      <a16:colId xmlns:a16="http://schemas.microsoft.com/office/drawing/2014/main" val="2543582258"/>
                    </a:ext>
                  </a:extLst>
                </a:gridCol>
                <a:gridCol w="540000">
                  <a:extLst>
                    <a:ext uri="{9D8B030D-6E8A-4147-A177-3AD203B41FA5}">
                      <a16:colId xmlns:a16="http://schemas.microsoft.com/office/drawing/2014/main" val="2558708164"/>
                    </a:ext>
                  </a:extLst>
                </a:gridCol>
                <a:gridCol w="576000">
                  <a:extLst>
                    <a:ext uri="{9D8B030D-6E8A-4147-A177-3AD203B41FA5}">
                      <a16:colId xmlns:a16="http://schemas.microsoft.com/office/drawing/2014/main" val="4009469797"/>
                    </a:ext>
                  </a:extLst>
                </a:gridCol>
                <a:gridCol w="468000">
                  <a:extLst>
                    <a:ext uri="{9D8B030D-6E8A-4147-A177-3AD203B41FA5}">
                      <a16:colId xmlns:a16="http://schemas.microsoft.com/office/drawing/2014/main" val="3001781752"/>
                    </a:ext>
                  </a:extLst>
                </a:gridCol>
                <a:gridCol w="504000">
                  <a:extLst>
                    <a:ext uri="{9D8B030D-6E8A-4147-A177-3AD203B41FA5}">
                      <a16:colId xmlns:a16="http://schemas.microsoft.com/office/drawing/2014/main" val="4163223102"/>
                    </a:ext>
                  </a:extLst>
                </a:gridCol>
                <a:gridCol w="432000">
                  <a:extLst>
                    <a:ext uri="{9D8B030D-6E8A-4147-A177-3AD203B41FA5}">
                      <a16:colId xmlns:a16="http://schemas.microsoft.com/office/drawing/2014/main" val="3687929549"/>
                    </a:ext>
                  </a:extLst>
                </a:gridCol>
              </a:tblGrid>
              <a:tr h="292500">
                <a:tc>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数据集</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E-AF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D-AF</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OP</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WU</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LR</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DR</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BS</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EP</a:t>
                      </a:r>
                      <a:endParaRPr lang="zh-CN" altLang="en-US" sz="1200" baseline="0" dirty="0">
                        <a:solidFill>
                          <a:schemeClr val="tx1"/>
                        </a:solidFill>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68915925"/>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29250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0.8e-3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786863077"/>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GLU</a:t>
                      </a: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29250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0.2e-2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0.20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494250850"/>
                  </a:ext>
                </a:extLst>
              </a:tr>
              <a:tr h="292500">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[75]</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1.6e4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96</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649449"/>
                  </a:ext>
                </a:extLst>
              </a:tr>
              <a:tr h="292500">
                <a:tc rowSpan="2">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AISHELL-1</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a:latin typeface="Times New Roman" panose="02020603050405020304" pitchFamily="18" charset="0"/>
                          <a:ea typeface="微软雅黑" panose="020B0503020204020204" pitchFamily="34" charset="-122"/>
                        </a:rPr>
                        <a:t>Swish</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err="1">
                          <a:latin typeface="Times New Roman" panose="02020603050405020304" pitchFamily="18" charset="0"/>
                          <a:ea typeface="微软雅黑" panose="020B0503020204020204" pitchFamily="34" charset="-122"/>
                        </a:rPr>
                        <a:t>ReLU</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rowSpan="2">
                  <a:txBody>
                    <a:bodyPr/>
                    <a:lstStyle/>
                    <a:p>
                      <a:pPr algn="ctr"/>
                      <a:r>
                        <a:rPr lang="en-US" altLang="zh-CN" sz="1200" baseline="0" dirty="0">
                          <a:latin typeface="Times New Roman" panose="02020603050405020304" pitchFamily="18" charset="0"/>
                          <a:ea typeface="微软雅黑" panose="020B0503020204020204" pitchFamily="34" charset="-122"/>
                        </a:rPr>
                        <a:t>Adam</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2.5e4</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128</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100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14457"/>
                  </a:ext>
                </a:extLst>
              </a:tr>
              <a:tr h="292500">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v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1.2e4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0.8e-3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0.10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DBS</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1933653" y="1391182"/>
            <a:ext cx="3356858"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各个模型主要超参数的配置信息</a:t>
            </a:r>
            <a:endParaRPr lang="en-US" altLang="zh-CN" sz="1600" dirty="0">
              <a:latin typeface="微软雅黑" panose="020B0503020204020204" pitchFamily="34" charset="-122"/>
              <a:ea typeface="微软雅黑" panose="020B0503020204020204" pitchFamily="34" charset="-122"/>
            </a:endParaRPr>
          </a:p>
        </p:txBody>
      </p:sp>
      <p:sp>
        <p:nvSpPr>
          <p:cNvPr id="70" name="箭头: 右 69">
            <a:extLst>
              <a:ext uri="{FF2B5EF4-FFF2-40B4-BE49-F238E27FC236}">
                <a16:creationId xmlns:a16="http://schemas.microsoft.com/office/drawing/2014/main" id="{3C46353C-F41C-6858-9E1D-15B3DA4F1D16}"/>
              </a:ext>
            </a:extLst>
          </p:cNvPr>
          <p:cNvSpPr/>
          <p:nvPr/>
        </p:nvSpPr>
        <p:spPr>
          <a:xfrm rot="10800000" flipH="1">
            <a:off x="6474444" y="2279235"/>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6B9F69F-0F58-2F58-5966-BED60CFBB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87" y="4100989"/>
            <a:ext cx="5164989" cy="2028311"/>
          </a:xfrm>
          <a:prstGeom prst="rect">
            <a:avLst/>
          </a:prstGeom>
        </p:spPr>
      </p:pic>
      <p:sp>
        <p:nvSpPr>
          <p:cNvPr id="14" name="文本框 13">
            <a:extLst>
              <a:ext uri="{FF2B5EF4-FFF2-40B4-BE49-F238E27FC236}">
                <a16:creationId xmlns:a16="http://schemas.microsoft.com/office/drawing/2014/main" id="{272798BC-9103-8094-F703-6FBC325F75DA}"/>
              </a:ext>
            </a:extLst>
          </p:cNvPr>
          <p:cNvSpPr txBox="1"/>
          <p:nvPr/>
        </p:nvSpPr>
        <p:spPr>
          <a:xfrm>
            <a:off x="1177596" y="6189221"/>
            <a:ext cx="436497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训练过程中两个数据集上各个模型的损失曲线</a:t>
            </a:r>
            <a:endParaRPr lang="en-US" altLang="zh-CN" sz="16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E1791038-D005-884F-88BE-C99742662F80}"/>
              </a:ext>
            </a:extLst>
          </p:cNvPr>
          <p:cNvSpPr/>
          <p:nvPr/>
        </p:nvSpPr>
        <p:spPr>
          <a:xfrm>
            <a:off x="6724538" y="3212976"/>
            <a:ext cx="5254178" cy="331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90611EC-E432-4BF8-1ABF-755B5F908F12}"/>
              </a:ext>
            </a:extLst>
          </p:cNvPr>
          <p:cNvSpPr txBox="1"/>
          <p:nvPr/>
        </p:nvSpPr>
        <p:spPr>
          <a:xfrm>
            <a:off x="6724538" y="3265728"/>
            <a:ext cx="5254178" cy="3262047"/>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       与在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上不同，在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上的批处理大小设置为动态的。在</a:t>
            </a:r>
            <a:r>
              <a:rPr lang="en-US" altLang="zh-CN" sz="1600" dirty="0">
                <a:latin typeface="微软雅黑" panose="020B0503020204020204" pitchFamily="34" charset="-122"/>
                <a:ea typeface="微软雅黑" panose="020B0503020204020204" pitchFamily="34" charset="-122"/>
              </a:rPr>
              <a:t>AISHELL-1/TED-LIUM2</a:t>
            </a:r>
            <a:r>
              <a:rPr lang="zh-CN" altLang="en-US" sz="1600" dirty="0">
                <a:latin typeface="微软雅黑" panose="020B0503020204020204" pitchFamily="34" charset="-122"/>
                <a:ea typeface="微软雅黑" panose="020B0503020204020204" pitchFamily="34" charset="-122"/>
              </a:rPr>
              <a:t>上，模型在迭代训练</a:t>
            </a:r>
            <a:r>
              <a:rPr lang="en-US" altLang="zh-CN" sz="1600" dirty="0">
                <a:latin typeface="微软雅黑" panose="020B0503020204020204" pitchFamily="34" charset="-122"/>
                <a:ea typeface="微软雅黑" panose="020B0503020204020204" pitchFamily="34" charset="-122"/>
              </a:rPr>
              <a:t>100/150</a:t>
            </a:r>
            <a:r>
              <a:rPr lang="zh-CN" altLang="en-US" sz="1600" dirty="0">
                <a:latin typeface="微软雅黑" panose="020B0503020204020204" pitchFamily="34" charset="-122"/>
                <a:ea typeface="微软雅黑" panose="020B0503020204020204" pitchFamily="34" charset="-122"/>
              </a:rPr>
              <a:t>次后，将最后</a:t>
            </a:r>
            <a:r>
              <a:rPr lang="en-US" altLang="zh-CN" sz="1600" dirty="0">
                <a:latin typeface="微软雅黑" panose="020B0503020204020204" pitchFamily="34" charset="-122"/>
                <a:ea typeface="微软雅黑" panose="020B0503020204020204" pitchFamily="34" charset="-122"/>
              </a:rPr>
              <a:t>30/50</a:t>
            </a:r>
            <a:r>
              <a:rPr lang="zh-CN" altLang="en-US" sz="1600" dirty="0">
                <a:latin typeface="微软雅黑" panose="020B0503020204020204" pitchFamily="34" charset="-122"/>
                <a:ea typeface="微软雅黑" panose="020B0503020204020204" pitchFamily="34" charset="-122"/>
              </a:rPr>
              <a:t>次迭代的</a:t>
            </a:r>
            <a:r>
              <a:rPr lang="zh-CN" altLang="en-US" sz="1600" dirty="0">
                <a:solidFill>
                  <a:srgbClr val="C00000"/>
                </a:solidFill>
                <a:latin typeface="微软雅黑" panose="020B0503020204020204" pitchFamily="34" charset="-122"/>
                <a:ea typeface="微软雅黑" panose="020B0503020204020204" pitchFamily="34" charset="-122"/>
              </a:rPr>
              <a:t>参数值进行平均形成最终训练好的模型</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a:lnSpc>
                <a:spcPct val="130000"/>
              </a:lnSpc>
            </a:pPr>
            <a:r>
              <a:rPr lang="zh-CN" altLang="en-US" sz="1600" dirty="0">
                <a:latin typeface="微软雅黑" panose="020B0503020204020204" pitchFamily="34" charset="-122"/>
                <a:ea typeface="微软雅黑" panose="020B0503020204020204" pitchFamily="34" charset="-122"/>
              </a:rPr>
              <a:t>       另外，参照大多数自动语音识别系统，论文针对</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构建了两个相同的具有</a:t>
            </a:r>
            <a:r>
              <a:rPr lang="en-US" altLang="zh-CN" sz="1600" dirty="0">
                <a:latin typeface="微软雅黑" panose="020B0503020204020204" pitchFamily="34" charset="-122"/>
                <a:ea typeface="微软雅黑" panose="020B0503020204020204" pitchFamily="34" charset="-122"/>
              </a:rPr>
              <a:t>1024</a:t>
            </a:r>
            <a:r>
              <a:rPr lang="zh-CN" altLang="en-US" sz="1600" dirty="0">
                <a:latin typeface="微软雅黑" panose="020B0503020204020204" pitchFamily="34" charset="-122"/>
                <a:ea typeface="微软雅黑" panose="020B0503020204020204" pitchFamily="34" charset="-122"/>
              </a:rPr>
              <a:t>个隐藏单元的两层</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网络模型作为</a:t>
            </a:r>
            <a:r>
              <a:rPr lang="zh-CN" altLang="en-US" sz="1600" dirty="0">
                <a:solidFill>
                  <a:srgbClr val="C00000"/>
                </a:solidFill>
                <a:latin typeface="微软雅黑" panose="020B0503020204020204" pitchFamily="34" charset="-122"/>
                <a:ea typeface="微软雅黑" panose="020B0503020204020204" pitchFamily="34" charset="-122"/>
              </a:rPr>
              <a:t>外部语言模型</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BS</a:t>
            </a:r>
            <a:r>
              <a:rPr lang="zh-CN" altLang="en-US" sz="1600" dirty="0">
                <a:latin typeface="微软雅黑" panose="020B0503020204020204" pitchFamily="34" charset="-122"/>
                <a:ea typeface="微软雅黑" panose="020B0503020204020204" pitchFamily="34" charset="-122"/>
              </a:rPr>
              <a:t>分别为</a:t>
            </a:r>
            <a:r>
              <a:rPr lang="en-US" altLang="zh-CN" sz="1600" dirty="0">
                <a:latin typeface="微软雅黑" panose="020B0503020204020204" pitchFamily="34" charset="-122"/>
                <a:ea typeface="微软雅黑" panose="020B0503020204020204" pitchFamily="34" charset="-122"/>
              </a:rPr>
              <a:t>512</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128</a:t>
            </a:r>
            <a:r>
              <a:rPr lang="zh-CN" altLang="en-US" sz="1600" dirty="0">
                <a:latin typeface="微软雅黑" panose="020B0503020204020204" pitchFamily="34" charset="-122"/>
                <a:ea typeface="微软雅黑" panose="020B0503020204020204" pitchFamily="34" charset="-122"/>
              </a:rPr>
              <a:t>。使用单个</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进行训练，</a:t>
            </a:r>
            <a:r>
              <a:rPr lang="en-US" altLang="zh-CN" sz="1600" dirty="0">
                <a:latin typeface="微软雅黑" panose="020B0503020204020204" pitchFamily="34" charset="-122"/>
                <a:ea typeface="微软雅黑" panose="020B0503020204020204" pitchFamily="34" charset="-122"/>
              </a:rPr>
              <a:t>LMs</a:t>
            </a:r>
            <a:r>
              <a:rPr lang="zh-CN" altLang="en-US" sz="1600" dirty="0">
                <a:latin typeface="微软雅黑" panose="020B0503020204020204" pitchFamily="34" charset="-122"/>
                <a:ea typeface="微软雅黑" panose="020B0503020204020204" pitchFamily="34" charset="-122"/>
              </a:rPr>
              <a:t>在迭代训练</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次后，将最后</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次迭代的</a:t>
            </a:r>
            <a:r>
              <a:rPr lang="zh-CN" altLang="en-US" sz="1600" dirty="0">
                <a:solidFill>
                  <a:srgbClr val="C00000"/>
                </a:solidFill>
                <a:latin typeface="微软雅黑" panose="020B0503020204020204" pitchFamily="34" charset="-122"/>
                <a:ea typeface="微软雅黑" panose="020B0503020204020204" pitchFamily="34" charset="-122"/>
              </a:rPr>
              <a:t>参数值进行平均形成最终训练好的模型</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23CDBF3-A9C3-01CF-B5F3-BECE7C070349}"/>
              </a:ext>
            </a:extLst>
          </p:cNvPr>
          <p:cNvSpPr txBox="1"/>
          <p:nvPr/>
        </p:nvSpPr>
        <p:spPr>
          <a:xfrm>
            <a:off x="6724538" y="1916832"/>
            <a:ext cx="5254178" cy="1156855"/>
          </a:xfrm>
          <a:prstGeom prst="rect">
            <a:avLst/>
          </a:prstGeom>
          <a:noFill/>
        </p:spPr>
        <p:txBody>
          <a:bodyPr wrap="square" rtlCol="0">
            <a:spAutoFit/>
          </a:bodyPr>
          <a:lstStyle>
            <a:defPPr>
              <a:defRPr lang="zh-CN"/>
            </a:defPPr>
            <a:lvl1pPr algn="just" eaLnBrk="1">
              <a:lnSpc>
                <a:spcPct val="130000"/>
              </a:lnSpc>
              <a:defRPr sz="1600">
                <a:latin typeface="微软雅黑" panose="020B0503020204020204" pitchFamily="34" charset="-122"/>
                <a:ea typeface="微软雅黑" panose="020B0503020204020204" pitchFamily="34" charset="-122"/>
              </a:defRPr>
            </a:lvl1pPr>
          </a:lstStyle>
          <a:p>
            <a:pPr>
              <a:lnSpc>
                <a:spcPct val="150000"/>
              </a:lnSpc>
            </a:pPr>
            <a:r>
              <a:rPr lang="en-US" altLang="zh-CN" dirty="0"/>
              <a:t>E-AF</a:t>
            </a:r>
            <a:r>
              <a:rPr lang="zh-CN" altLang="en-US" dirty="0"/>
              <a:t>：编码器激活函数</a:t>
            </a:r>
            <a:r>
              <a:rPr lang="en-US" altLang="zh-CN" dirty="0"/>
              <a:t>  D-AF</a:t>
            </a:r>
            <a:r>
              <a:rPr lang="zh-CN" altLang="en-US" dirty="0"/>
              <a:t>：解码器激活函数</a:t>
            </a:r>
            <a:endParaRPr lang="en-US" altLang="zh-CN" dirty="0"/>
          </a:p>
          <a:p>
            <a:pPr>
              <a:lnSpc>
                <a:spcPct val="150000"/>
              </a:lnSpc>
            </a:pPr>
            <a:r>
              <a:rPr lang="en-US" altLang="zh-CN" dirty="0"/>
              <a:t>OP</a:t>
            </a:r>
            <a:r>
              <a:rPr lang="zh-CN" altLang="en-US" dirty="0"/>
              <a:t>：优化器</a:t>
            </a:r>
            <a:r>
              <a:rPr lang="en-US" altLang="zh-CN" dirty="0"/>
              <a:t>  WU</a:t>
            </a:r>
            <a:r>
              <a:rPr lang="zh-CN" altLang="en-US" dirty="0"/>
              <a:t>：热身步数</a:t>
            </a:r>
            <a:r>
              <a:rPr lang="en-US" altLang="zh-CN" dirty="0"/>
              <a:t>  LR</a:t>
            </a:r>
            <a:r>
              <a:rPr lang="zh-CN" altLang="en-US" dirty="0"/>
              <a:t>：学习率</a:t>
            </a:r>
            <a:endParaRPr lang="en-US" altLang="zh-CN" dirty="0"/>
          </a:p>
          <a:p>
            <a:pPr>
              <a:lnSpc>
                <a:spcPct val="150000"/>
              </a:lnSpc>
            </a:pPr>
            <a:r>
              <a:rPr lang="en-US" altLang="zh-CN" dirty="0"/>
              <a:t>DR</a:t>
            </a:r>
            <a:r>
              <a:rPr lang="zh-CN" altLang="en-US" dirty="0"/>
              <a:t>：</a:t>
            </a:r>
            <a:r>
              <a:rPr lang="en-US" altLang="zh-CN" dirty="0"/>
              <a:t>Dropout</a:t>
            </a:r>
            <a:r>
              <a:rPr lang="zh-CN" altLang="en-US" dirty="0"/>
              <a:t>概率  </a:t>
            </a:r>
            <a:r>
              <a:rPr lang="en-US" altLang="zh-CN" dirty="0"/>
              <a:t>BS</a:t>
            </a:r>
            <a:r>
              <a:rPr lang="zh-CN" altLang="en-US" dirty="0"/>
              <a:t>：批处理大小 </a:t>
            </a:r>
            <a:r>
              <a:rPr lang="en-US" altLang="zh-CN" dirty="0"/>
              <a:t>EP</a:t>
            </a:r>
            <a:r>
              <a:rPr lang="zh-CN" altLang="en-US" dirty="0"/>
              <a:t>：迭代次数</a:t>
            </a:r>
            <a:endParaRPr lang="en-US" altLang="zh-CN" dirty="0"/>
          </a:p>
        </p:txBody>
      </p:sp>
      <p:sp>
        <p:nvSpPr>
          <p:cNvPr id="20" name="矩形 19">
            <a:extLst>
              <a:ext uri="{FF2B5EF4-FFF2-40B4-BE49-F238E27FC236}">
                <a16:creationId xmlns:a16="http://schemas.microsoft.com/office/drawing/2014/main" id="{A1633251-CB32-0641-106E-777739F075F7}"/>
              </a:ext>
            </a:extLst>
          </p:cNvPr>
          <p:cNvSpPr/>
          <p:nvPr/>
        </p:nvSpPr>
        <p:spPr>
          <a:xfrm>
            <a:off x="6724538" y="1916832"/>
            <a:ext cx="5254178" cy="119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D717CFA0-9FEC-C130-7D76-CFAF4DDD32E3}"/>
              </a:ext>
            </a:extLst>
          </p:cNvPr>
          <p:cNvSpPr/>
          <p:nvPr/>
        </p:nvSpPr>
        <p:spPr>
          <a:xfrm rot="10800000" flipH="1">
            <a:off x="6430791" y="4680727"/>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506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基于残差分组线性变换解码器的自动语音识别（对比实验：结果）</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1261821624"/>
              </p:ext>
            </p:extLst>
          </p:nvPr>
        </p:nvGraphicFramePr>
        <p:xfrm>
          <a:off x="192081" y="1945940"/>
          <a:ext cx="7682205" cy="274320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642205">
                  <a:extLst>
                    <a:ext uri="{9D8B030D-6E8A-4147-A177-3AD203B41FA5}">
                      <a16:colId xmlns:a16="http://schemas.microsoft.com/office/drawing/2014/main" val="2031271466"/>
                    </a:ext>
                  </a:extLst>
                </a:gridCol>
                <a:gridCol w="642205">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97795">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2543582258"/>
                    </a:ext>
                  </a:extLst>
                </a:gridCol>
                <a:gridCol w="1080000">
                  <a:extLst>
                    <a:ext uri="{9D8B030D-6E8A-4147-A177-3AD203B41FA5}">
                      <a16:colId xmlns:a16="http://schemas.microsoft.com/office/drawing/2014/main" val="2558708164"/>
                    </a:ext>
                  </a:extLst>
                </a:gridCol>
              </a:tblGrid>
              <a:tr h="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 (M)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TDNN-Chain (Kaldi)</a:t>
                      </a:r>
                      <a:r>
                        <a:rPr lang="en-US" altLang="zh-CN" sz="1200" baseline="30000" dirty="0">
                          <a:latin typeface="Times New Roman" panose="02020603050405020304" pitchFamily="18" charset="0"/>
                          <a:ea typeface="微软雅黑" panose="020B0503020204020204" pitchFamily="34" charset="-122"/>
                        </a:rPr>
                        <a:t>[71]</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LAS</a:t>
                      </a:r>
                      <a:r>
                        <a:rPr lang="en-US" altLang="zh-CN" sz="1200" baseline="30000" dirty="0">
                          <a:latin typeface="Times New Roman" panose="02020603050405020304" pitchFamily="18" charset="0"/>
                          <a:ea typeface="微软雅黑" panose="020B0503020204020204" pitchFamily="34" charset="-122"/>
                        </a:rPr>
                        <a:t>[72]</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10.56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1900354181"/>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SSAN</a:t>
                      </a:r>
                      <a:r>
                        <a:rPr lang="en-US" altLang="zh-CN" sz="1200" baseline="30000" dirty="0">
                          <a:latin typeface="Times New Roman" panose="02020603050405020304" pitchFamily="18" charset="0"/>
                          <a:ea typeface="微软雅黑" panose="020B0503020204020204" pitchFamily="34" charset="-122"/>
                        </a:rPr>
                        <a:t>[56]</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6.84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36.0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65459462"/>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6.91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28.2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18.1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75.47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0.059</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5.58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39.5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23.2</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75.35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0.067</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4031364293"/>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STBD</a:t>
                      </a:r>
                      <a:r>
                        <a:rPr lang="en-US" altLang="zh-CN" sz="1200" baseline="30000" dirty="0">
                          <a:latin typeface="Times New Roman" panose="02020603050405020304" pitchFamily="18" charset="0"/>
                          <a:ea typeface="微软雅黑" panose="020B0503020204020204" pitchFamily="34" charset="-122"/>
                        </a:rPr>
                        <a:t>[75]</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7.43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8.03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53.8</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59.3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64.34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0.083</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649449"/>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50.41</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0.082</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14457"/>
                  </a:ext>
                </a:extLst>
              </a:tr>
              <a:tr h="0">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5.94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6.38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2233643805"/>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2354754" y="1369321"/>
            <a:ext cx="3356858"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上所有模型的实验结果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（红色：最好 蓝色：次好）</a:t>
            </a:r>
          </a:p>
        </p:txBody>
      </p:sp>
      <p:graphicFrame>
        <p:nvGraphicFramePr>
          <p:cNvPr id="23" name="表格 11">
            <a:extLst>
              <a:ext uri="{FF2B5EF4-FFF2-40B4-BE49-F238E27FC236}">
                <a16:creationId xmlns:a16="http://schemas.microsoft.com/office/drawing/2014/main" id="{28D8EC36-EEA4-9383-34D3-8699B3225E2B}"/>
              </a:ext>
            </a:extLst>
          </p:cNvPr>
          <p:cNvGraphicFramePr>
            <a:graphicFrameLocks noGrp="1"/>
          </p:cNvGraphicFramePr>
          <p:nvPr>
            <p:extLst>
              <p:ext uri="{D42A27DB-BD31-4B8C-83A1-F6EECF244321}">
                <p14:modId xmlns:p14="http://schemas.microsoft.com/office/powerpoint/2010/main" val="1743267230"/>
              </p:ext>
            </p:extLst>
          </p:nvPr>
        </p:nvGraphicFramePr>
        <p:xfrm>
          <a:off x="192082" y="4987436"/>
          <a:ext cx="7678800" cy="1645920"/>
        </p:xfrm>
        <a:graphic>
          <a:graphicData uri="http://schemas.openxmlformats.org/drawingml/2006/table">
            <a:tbl>
              <a:tblPr firstRow="1" bandRow="1">
                <a:tableStyleId>{93296810-A885-4BE3-A3E7-6D5BEEA58F35}</a:tableStyleId>
              </a:tblPr>
              <a:tblGrid>
                <a:gridCol w="1656000">
                  <a:extLst>
                    <a:ext uri="{9D8B030D-6E8A-4147-A177-3AD203B41FA5}">
                      <a16:colId xmlns:a16="http://schemas.microsoft.com/office/drawing/2014/main" val="3644582097"/>
                    </a:ext>
                  </a:extLst>
                </a:gridCol>
                <a:gridCol w="640800">
                  <a:extLst>
                    <a:ext uri="{9D8B030D-6E8A-4147-A177-3AD203B41FA5}">
                      <a16:colId xmlns:a16="http://schemas.microsoft.com/office/drawing/2014/main" val="2031271466"/>
                    </a:ext>
                  </a:extLst>
                </a:gridCol>
                <a:gridCol w="640800">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97200">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4282566260"/>
                    </a:ext>
                  </a:extLst>
                </a:gridCol>
                <a:gridCol w="1080000">
                  <a:extLst>
                    <a:ext uri="{9D8B030D-6E8A-4147-A177-3AD203B41FA5}">
                      <a16:colId xmlns:a16="http://schemas.microsoft.com/office/drawing/2014/main" val="3578005721"/>
                    </a:ext>
                  </a:extLst>
                </a:gridCol>
              </a:tblGrid>
              <a:tr h="25200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WER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252000">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Speech-Transformer</a:t>
                      </a:r>
                      <a:r>
                        <a:rPr lang="en-US" altLang="zh-CN" sz="1200" baseline="30000" dirty="0">
                          <a:latin typeface="Times New Roman" panose="02020603050405020304" pitchFamily="18" charset="0"/>
                          <a:ea typeface="微软雅黑" panose="020B0503020204020204" pitchFamily="34" charset="-122"/>
                        </a:rPr>
                        <a:t>[73]</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10.95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27.3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40.46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0.090</a:t>
                      </a: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920673728"/>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HA-Transformer</a:t>
                      </a:r>
                      <a:r>
                        <a:rPr lang="en-US" altLang="zh-CN" sz="1200" baseline="30000" dirty="0">
                          <a:latin typeface="Times New Roman" panose="02020603050405020304" pitchFamily="18" charset="0"/>
                          <a:ea typeface="微软雅黑" panose="020B0503020204020204" pitchFamily="34" charset="-122"/>
                        </a:rPr>
                        <a:t>[74]</a:t>
                      </a:r>
                      <a:endParaRPr lang="zh-CN" altLang="en-US" sz="1200" baseline="3000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10.81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11.41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39.4</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21.5</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42.39</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0.091</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354181"/>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Proposed</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34.07</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0.115</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5459462"/>
                  </a:ext>
                </a:extLst>
              </a:tr>
              <a:tr h="252000">
                <a:tc>
                  <a:txBody>
                    <a:bodyPr/>
                    <a:lstStyle/>
                    <a:p>
                      <a:pPr algn="ctr"/>
                      <a:r>
                        <a:rPr lang="en-US" altLang="zh-CN" sz="1200" baseline="0" dirty="0">
                          <a:latin typeface="Times New Roman" panose="02020603050405020304" pitchFamily="18" charset="0"/>
                          <a:ea typeface="微软雅黑" panose="020B0503020204020204" pitchFamily="34" charset="-122"/>
                        </a:rPr>
                        <a:t>Proposed (With LM)</a:t>
                      </a: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10.76</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11.11</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extLst>
                  <a:ext uri="{0D108BD9-81ED-4DB2-BD59-A6C34878D82A}">
                    <a16:rowId xmlns:a16="http://schemas.microsoft.com/office/drawing/2014/main" val="884723711"/>
                  </a:ext>
                </a:extLst>
              </a:tr>
            </a:tbl>
          </a:graphicData>
        </a:graphic>
      </p:graphicFrame>
      <p:sp>
        <p:nvSpPr>
          <p:cNvPr id="24" name="文本框 23">
            <a:extLst>
              <a:ext uri="{FF2B5EF4-FFF2-40B4-BE49-F238E27FC236}">
                <a16:creationId xmlns:a16="http://schemas.microsoft.com/office/drawing/2014/main" id="{FF1DC846-EDCC-B195-9E50-121FF1ACF430}"/>
              </a:ext>
            </a:extLst>
          </p:cNvPr>
          <p:cNvSpPr txBox="1"/>
          <p:nvPr/>
        </p:nvSpPr>
        <p:spPr>
          <a:xfrm>
            <a:off x="2127762" y="4683192"/>
            <a:ext cx="3810843"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上所有模型的实验结果</a:t>
            </a:r>
          </a:p>
        </p:txBody>
      </p:sp>
      <p:sp>
        <p:nvSpPr>
          <p:cNvPr id="28" name="椭圆 27">
            <a:extLst>
              <a:ext uri="{FF2B5EF4-FFF2-40B4-BE49-F238E27FC236}">
                <a16:creationId xmlns:a16="http://schemas.microsoft.com/office/drawing/2014/main" id="{B318343C-2D42-8E48-E1C4-17E328662D27}"/>
              </a:ext>
            </a:extLst>
          </p:cNvPr>
          <p:cNvSpPr/>
          <p:nvPr/>
        </p:nvSpPr>
        <p:spPr>
          <a:xfrm>
            <a:off x="3561192" y="4182443"/>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0" name="椭圆 29">
            <a:extLst>
              <a:ext uri="{FF2B5EF4-FFF2-40B4-BE49-F238E27FC236}">
                <a16:creationId xmlns:a16="http://schemas.microsoft.com/office/drawing/2014/main" id="{0DF2F390-0CB9-BFAD-874A-71B5BF68B420}"/>
              </a:ext>
            </a:extLst>
          </p:cNvPr>
          <p:cNvSpPr/>
          <p:nvPr/>
        </p:nvSpPr>
        <p:spPr>
          <a:xfrm>
            <a:off x="4762983" y="4186787"/>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3" name="椭圆 32">
            <a:extLst>
              <a:ext uri="{FF2B5EF4-FFF2-40B4-BE49-F238E27FC236}">
                <a16:creationId xmlns:a16="http://schemas.microsoft.com/office/drawing/2014/main" id="{B628BA39-756E-1B4C-1ADE-B8D0A359163C}"/>
              </a:ext>
            </a:extLst>
          </p:cNvPr>
          <p:cNvSpPr/>
          <p:nvPr/>
        </p:nvSpPr>
        <p:spPr>
          <a:xfrm>
            <a:off x="2563668" y="446311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4" name="椭圆 33">
            <a:extLst>
              <a:ext uri="{FF2B5EF4-FFF2-40B4-BE49-F238E27FC236}">
                <a16:creationId xmlns:a16="http://schemas.microsoft.com/office/drawing/2014/main" id="{CC21FA27-B838-CE7B-7305-F366DD8CDDD7}"/>
              </a:ext>
            </a:extLst>
          </p:cNvPr>
          <p:cNvSpPr/>
          <p:nvPr/>
        </p:nvSpPr>
        <p:spPr>
          <a:xfrm>
            <a:off x="2563669" y="3630520"/>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5" name="椭圆 34">
            <a:extLst>
              <a:ext uri="{FF2B5EF4-FFF2-40B4-BE49-F238E27FC236}">
                <a16:creationId xmlns:a16="http://schemas.microsoft.com/office/drawing/2014/main" id="{6250BD52-70D2-9D64-D9B0-D1E6DB0E1131}"/>
              </a:ext>
            </a:extLst>
          </p:cNvPr>
          <p:cNvSpPr/>
          <p:nvPr/>
        </p:nvSpPr>
        <p:spPr>
          <a:xfrm>
            <a:off x="3561192"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7" name="椭圆 36">
            <a:extLst>
              <a:ext uri="{FF2B5EF4-FFF2-40B4-BE49-F238E27FC236}">
                <a16:creationId xmlns:a16="http://schemas.microsoft.com/office/drawing/2014/main" id="{D5DF4FDD-7014-FA6E-0108-4B56E0455433}"/>
              </a:ext>
            </a:extLst>
          </p:cNvPr>
          <p:cNvSpPr/>
          <p:nvPr/>
        </p:nvSpPr>
        <p:spPr>
          <a:xfrm>
            <a:off x="4762983" y="335699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1AF8C627-061E-E69C-9384-6BF4E1A31FB4}"/>
              </a:ext>
            </a:extLst>
          </p:cNvPr>
          <p:cNvSpPr/>
          <p:nvPr/>
        </p:nvSpPr>
        <p:spPr>
          <a:xfrm>
            <a:off x="2563667" y="6400254"/>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F592BE3C-1F2E-2C06-589B-C515EF98134F}"/>
              </a:ext>
            </a:extLst>
          </p:cNvPr>
          <p:cNvSpPr/>
          <p:nvPr/>
        </p:nvSpPr>
        <p:spPr>
          <a:xfrm>
            <a:off x="3565992"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1748D24-49E4-E7B5-5422-997C36BC9C2B}"/>
              </a:ext>
            </a:extLst>
          </p:cNvPr>
          <p:cNvSpPr/>
          <p:nvPr/>
        </p:nvSpPr>
        <p:spPr>
          <a:xfrm>
            <a:off x="4762981"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A9ADCC9-91F1-799D-7299-8894B4E72C7C}"/>
              </a:ext>
            </a:extLst>
          </p:cNvPr>
          <p:cNvSpPr/>
          <p:nvPr/>
        </p:nvSpPr>
        <p:spPr>
          <a:xfrm>
            <a:off x="2563669"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椭圆 47">
            <a:extLst>
              <a:ext uri="{FF2B5EF4-FFF2-40B4-BE49-F238E27FC236}">
                <a16:creationId xmlns:a16="http://schemas.microsoft.com/office/drawing/2014/main" id="{12F4C934-9B01-2B81-24ED-974FBEB76F14}"/>
              </a:ext>
            </a:extLst>
          </p:cNvPr>
          <p:cNvSpPr/>
          <p:nvPr/>
        </p:nvSpPr>
        <p:spPr>
          <a:xfrm>
            <a:off x="3561191" y="557312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9" name="椭圆 48">
            <a:extLst>
              <a:ext uri="{FF2B5EF4-FFF2-40B4-BE49-F238E27FC236}">
                <a16:creationId xmlns:a16="http://schemas.microsoft.com/office/drawing/2014/main" id="{F066932A-CE66-7AF0-C7E7-EBA816E1FB45}"/>
              </a:ext>
            </a:extLst>
          </p:cNvPr>
          <p:cNvSpPr/>
          <p:nvPr/>
        </p:nvSpPr>
        <p:spPr>
          <a:xfrm>
            <a:off x="4762982" y="557772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0" name="箭头: 右 69">
            <a:extLst>
              <a:ext uri="{FF2B5EF4-FFF2-40B4-BE49-F238E27FC236}">
                <a16:creationId xmlns:a16="http://schemas.microsoft.com/office/drawing/2014/main" id="{3C46353C-F41C-6858-9E1D-15B3DA4F1D16}"/>
              </a:ext>
            </a:extLst>
          </p:cNvPr>
          <p:cNvSpPr/>
          <p:nvPr/>
        </p:nvSpPr>
        <p:spPr>
          <a:xfrm rot="10800000">
            <a:off x="7716181" y="4730276"/>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009146AB-7984-CB19-AB1D-CD4C0B164912}"/>
              </a:ext>
            </a:extLst>
          </p:cNvPr>
          <p:cNvSpPr/>
          <p:nvPr/>
        </p:nvSpPr>
        <p:spPr>
          <a:xfrm>
            <a:off x="7105785" y="3357563"/>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椭圆 2">
            <a:extLst>
              <a:ext uri="{FF2B5EF4-FFF2-40B4-BE49-F238E27FC236}">
                <a16:creationId xmlns:a16="http://schemas.microsoft.com/office/drawing/2014/main" id="{C8CC377D-3BAD-B69F-D1A9-9D21D6AC25A1}"/>
              </a:ext>
            </a:extLst>
          </p:cNvPr>
          <p:cNvSpPr/>
          <p:nvPr/>
        </p:nvSpPr>
        <p:spPr>
          <a:xfrm>
            <a:off x="5912041" y="3638691"/>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5" name="椭圆 4">
            <a:extLst>
              <a:ext uri="{FF2B5EF4-FFF2-40B4-BE49-F238E27FC236}">
                <a16:creationId xmlns:a16="http://schemas.microsoft.com/office/drawing/2014/main" id="{FB3133C4-920A-9A7A-3EDB-D9CA92C53668}"/>
              </a:ext>
            </a:extLst>
          </p:cNvPr>
          <p:cNvSpPr/>
          <p:nvPr/>
        </p:nvSpPr>
        <p:spPr>
          <a:xfrm>
            <a:off x="7105784" y="3638691"/>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6" name="椭圆 5">
            <a:extLst>
              <a:ext uri="{FF2B5EF4-FFF2-40B4-BE49-F238E27FC236}">
                <a16:creationId xmlns:a16="http://schemas.microsoft.com/office/drawing/2014/main" id="{3CC04522-49EC-F639-2783-E15F302E4BC4}"/>
              </a:ext>
            </a:extLst>
          </p:cNvPr>
          <p:cNvSpPr/>
          <p:nvPr/>
        </p:nvSpPr>
        <p:spPr>
          <a:xfrm>
            <a:off x="5912041" y="4185084"/>
            <a:ext cx="471991" cy="197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 8">
            <a:extLst>
              <a:ext uri="{FF2B5EF4-FFF2-40B4-BE49-F238E27FC236}">
                <a16:creationId xmlns:a16="http://schemas.microsoft.com/office/drawing/2014/main" id="{C2C2608C-CD06-FE8F-84BB-08BC69A3CA04}"/>
              </a:ext>
            </a:extLst>
          </p:cNvPr>
          <p:cNvSpPr/>
          <p:nvPr/>
        </p:nvSpPr>
        <p:spPr>
          <a:xfrm>
            <a:off x="5912041" y="557772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E616809-281F-51D6-B35A-CFF93F1EE40B}"/>
              </a:ext>
            </a:extLst>
          </p:cNvPr>
          <p:cNvSpPr/>
          <p:nvPr/>
        </p:nvSpPr>
        <p:spPr>
          <a:xfrm>
            <a:off x="7105785" y="5578053"/>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文本框 10">
            <a:extLst>
              <a:ext uri="{FF2B5EF4-FFF2-40B4-BE49-F238E27FC236}">
                <a16:creationId xmlns:a16="http://schemas.microsoft.com/office/drawing/2014/main" id="{5D1AA0DB-90EE-B3A5-88E7-1C7F4DA2AD36}"/>
              </a:ext>
            </a:extLst>
          </p:cNvPr>
          <p:cNvSpPr txBox="1"/>
          <p:nvPr/>
        </p:nvSpPr>
        <p:spPr>
          <a:xfrm>
            <a:off x="8035495" y="2001895"/>
            <a:ext cx="3915339" cy="4499309"/>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       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上，与对比组中识别效果最好的</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相比，改进模型在测试集上的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0.8%</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RTF</a:t>
            </a:r>
            <a:r>
              <a:rPr lang="zh-CN" altLang="en-US" sz="1600" dirty="0">
                <a:solidFill>
                  <a:srgbClr val="C00000"/>
                </a:solidFill>
                <a:latin typeface="微软雅黑" panose="020B0503020204020204" pitchFamily="34" charset="-122"/>
                <a:ea typeface="微软雅黑" panose="020B0503020204020204" pitchFamily="34" charset="-122"/>
              </a:rPr>
              <a:t>值上升了</a:t>
            </a:r>
            <a:r>
              <a:rPr lang="en-US" altLang="zh-CN" sz="1600" dirty="0">
                <a:solidFill>
                  <a:srgbClr val="C00000"/>
                </a:solidFill>
                <a:latin typeface="微软雅黑" panose="020B0503020204020204" pitchFamily="34" charset="-122"/>
                <a:ea typeface="微软雅黑" panose="020B0503020204020204" pitchFamily="34" charset="-122"/>
              </a:rPr>
              <a:t>0.015</a:t>
            </a:r>
            <a:r>
              <a:rPr lang="zh-CN" altLang="en-US" sz="1600" dirty="0">
                <a:solidFill>
                  <a:srgbClr val="C00000"/>
                </a:solidFill>
                <a:latin typeface="微软雅黑" panose="020B0503020204020204" pitchFamily="34" charset="-122"/>
                <a:ea typeface="微软雅黑" panose="020B0503020204020204" pitchFamily="34" charset="-122"/>
              </a:rPr>
              <a:t>（在实际应用中影响较小）</a:t>
            </a:r>
            <a:r>
              <a:rPr lang="zh-CN" altLang="en-US" sz="1600" dirty="0">
                <a:latin typeface="微软雅黑" panose="020B0503020204020204" pitchFamily="34" charset="-122"/>
                <a:ea typeface="微软雅黑" panose="020B0503020204020204" pitchFamily="34" charset="-122"/>
              </a:rPr>
              <a:t>，但参数量和计算量分别</a:t>
            </a:r>
            <a:r>
              <a:rPr lang="zh-CN" altLang="en-US" sz="1600" dirty="0">
                <a:solidFill>
                  <a:srgbClr val="C00000"/>
                </a:solidFill>
                <a:latin typeface="微软雅黑" panose="020B0503020204020204" pitchFamily="34" charset="-122"/>
                <a:ea typeface="微软雅黑" panose="020B0503020204020204" pitchFamily="34" charset="-122"/>
              </a:rPr>
              <a:t>相对下降了</a:t>
            </a:r>
            <a:r>
              <a:rPr lang="en-US" altLang="zh-CN" sz="1600" dirty="0">
                <a:solidFill>
                  <a:srgbClr val="C00000"/>
                </a:solidFill>
                <a:latin typeface="微软雅黑" panose="020B0503020204020204" pitchFamily="34" charset="-122"/>
                <a:ea typeface="微软雅黑" panose="020B0503020204020204" pitchFamily="34" charset="-122"/>
              </a:rPr>
              <a:t>48.35%</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77.16%</a:t>
            </a:r>
            <a:r>
              <a:rPr lang="zh-CN" altLang="en-US" sz="1600" dirty="0">
                <a:latin typeface="微软雅黑" panose="020B0503020204020204" pitchFamily="34" charset="-122"/>
                <a:ea typeface="微软雅黑" panose="020B0503020204020204" pitchFamily="34" charset="-122"/>
              </a:rPr>
              <a:t>，同时</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也</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24.94%</a:t>
            </a:r>
            <a:r>
              <a:rPr lang="zh-CN" altLang="en-US" sz="1600" dirty="0">
                <a:latin typeface="微软雅黑" panose="020B0503020204020204" pitchFamily="34" charset="-122"/>
                <a:ea typeface="微软雅黑" panose="020B0503020204020204" pitchFamily="34" charset="-122"/>
              </a:rPr>
              <a:t>，引入语言模型后</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可</a:t>
            </a:r>
            <a:r>
              <a:rPr lang="zh-CN" altLang="en-US" sz="1600" dirty="0">
                <a:solidFill>
                  <a:srgbClr val="C00000"/>
                </a:solidFill>
                <a:latin typeface="微软雅黑" panose="020B0503020204020204" pitchFamily="34" charset="-122"/>
                <a:ea typeface="微软雅黑" panose="020B0503020204020204" pitchFamily="34" charset="-122"/>
              </a:rPr>
              <a:t>进一步降低至</a:t>
            </a:r>
            <a:r>
              <a:rPr lang="en-US" altLang="zh-CN" sz="1600" dirty="0">
                <a:solidFill>
                  <a:srgbClr val="C00000"/>
                </a:solidFill>
                <a:latin typeface="微软雅黑" panose="020B0503020204020204" pitchFamily="34" charset="-122"/>
                <a:ea typeface="微软雅黑" panose="020B0503020204020204" pitchFamily="34" charset="-122"/>
              </a:rPr>
              <a:t>6.38%</a:t>
            </a:r>
            <a:r>
              <a:rPr lang="zh-CN" altLang="en-US" sz="1600" dirty="0">
                <a:latin typeface="微软雅黑" panose="020B0503020204020204" pitchFamily="34" charset="-122"/>
                <a:ea typeface="微软雅黑" panose="020B0503020204020204" pitchFamily="34" charset="-122"/>
              </a:rPr>
              <a:t>；与对比组中参数量和计算量都最小的</a:t>
            </a:r>
            <a:r>
              <a:rPr lang="en-US" altLang="zh-CN" sz="1600" dirty="0">
                <a:latin typeface="微软雅黑" panose="020B0503020204020204" pitchFamily="34" charset="-122"/>
                <a:ea typeface="微软雅黑" panose="020B0503020204020204" pitchFamily="34" charset="-122"/>
              </a:rPr>
              <a:t>Speech-Transformer</a:t>
            </a:r>
            <a:r>
              <a:rPr lang="zh-CN" altLang="en-US" sz="1600" dirty="0">
                <a:latin typeface="微软雅黑" panose="020B0503020204020204" pitchFamily="34" charset="-122"/>
                <a:ea typeface="微软雅黑" panose="020B0503020204020204" pitchFamily="34" charset="-122"/>
              </a:rPr>
              <a:t>相比，引入语言模型后，验证集和测试集上的</a:t>
            </a:r>
            <a:r>
              <a:rPr lang="en-US" altLang="zh-CN" sz="1600" dirty="0">
                <a:latin typeface="微软雅黑" panose="020B0503020204020204" pitchFamily="34" charset="-122"/>
                <a:ea typeface="微软雅黑" panose="020B0503020204020204" pitchFamily="34" charset="-122"/>
              </a:rPr>
              <a:t>CER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0.97%</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1.09%</a:t>
            </a:r>
            <a:r>
              <a:rPr lang="zh-CN" altLang="en-US" sz="1600" dirty="0">
                <a:latin typeface="微软雅黑" panose="020B0503020204020204" pitchFamily="34" charset="-122"/>
                <a:ea typeface="微软雅黑" panose="020B0503020204020204" pitchFamily="34" charset="-122"/>
              </a:rPr>
              <a:t>，参数量和计算量分别相对</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27.66%</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70.72%</a:t>
            </a:r>
            <a:r>
              <a:rPr lang="zh-CN" altLang="en-US" sz="1600" dirty="0">
                <a:latin typeface="微软雅黑" panose="020B0503020204020204" pitchFamily="34" charset="-122"/>
                <a:ea typeface="微软雅黑" panose="020B0503020204020204" pitchFamily="34" charset="-122"/>
              </a:rPr>
              <a:t>，同时</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也</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25.06%</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AC8DA46-37D2-64B6-432B-3DA47014B296}"/>
              </a:ext>
            </a:extLst>
          </p:cNvPr>
          <p:cNvSpPr/>
          <p:nvPr/>
        </p:nvSpPr>
        <p:spPr>
          <a:xfrm>
            <a:off x="8035495" y="1975956"/>
            <a:ext cx="3916755" cy="45423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D7D6CAE-334F-C064-2D17-4F81FD0FA718}"/>
              </a:ext>
            </a:extLst>
          </p:cNvPr>
          <p:cNvSpPr/>
          <p:nvPr/>
        </p:nvSpPr>
        <p:spPr>
          <a:xfrm>
            <a:off x="7105785" y="5854345"/>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4" name="椭圆 13">
            <a:extLst>
              <a:ext uri="{FF2B5EF4-FFF2-40B4-BE49-F238E27FC236}">
                <a16:creationId xmlns:a16="http://schemas.microsoft.com/office/drawing/2014/main" id="{F9A2423A-D027-794C-2D9E-693721388C87}"/>
              </a:ext>
            </a:extLst>
          </p:cNvPr>
          <p:cNvSpPr/>
          <p:nvPr/>
        </p:nvSpPr>
        <p:spPr>
          <a:xfrm>
            <a:off x="5915290" y="6129086"/>
            <a:ext cx="471991" cy="196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1419059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基于残差分组线性变换解码器的自动语音识别（对比实验：可视化）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6" name="文本框 5">
            <a:extLst>
              <a:ext uri="{FF2B5EF4-FFF2-40B4-BE49-F238E27FC236}">
                <a16:creationId xmlns:a16="http://schemas.microsoft.com/office/drawing/2014/main" id="{EBF16C6E-562B-0527-1A73-1306113DA861}"/>
              </a:ext>
            </a:extLst>
          </p:cNvPr>
          <p:cNvSpPr txBox="1"/>
          <p:nvPr/>
        </p:nvSpPr>
        <p:spPr>
          <a:xfrm>
            <a:off x="1470481" y="6257900"/>
            <a:ext cx="319037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各个模型实验结果的可视化处理</a:t>
            </a:r>
          </a:p>
        </p:txBody>
      </p:sp>
      <p:sp>
        <p:nvSpPr>
          <p:cNvPr id="9" name="文本框 8">
            <a:extLst>
              <a:ext uri="{FF2B5EF4-FFF2-40B4-BE49-F238E27FC236}">
                <a16:creationId xmlns:a16="http://schemas.microsoft.com/office/drawing/2014/main" id="{31F4D45F-4BF3-5466-B28A-9962114898E4}"/>
              </a:ext>
            </a:extLst>
          </p:cNvPr>
          <p:cNvSpPr txBox="1"/>
          <p:nvPr/>
        </p:nvSpPr>
        <p:spPr>
          <a:xfrm>
            <a:off x="7032218" y="2711634"/>
            <a:ext cx="4920033" cy="2264851"/>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可以看出，改进模型的对应点在三幅图上都位于最左侧，除了在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上的</a:t>
            </a:r>
            <a:r>
              <a:rPr lang="en-US" altLang="zh-CN" sz="1600" dirty="0">
                <a:latin typeface="微软雅黑" panose="020B0503020204020204" pitchFamily="34" charset="-122"/>
                <a:ea typeface="微软雅黑" panose="020B0503020204020204" pitchFamily="34" charset="-122"/>
              </a:rPr>
              <a:t>CER</a:t>
            </a:r>
            <a:r>
              <a:rPr lang="zh-CN" altLang="en-US" sz="1600" dirty="0">
                <a:latin typeface="微软雅黑" panose="020B0503020204020204" pitchFamily="34" charset="-122"/>
                <a:ea typeface="微软雅黑" panose="020B0503020204020204" pitchFamily="34" charset="-122"/>
              </a:rPr>
              <a:t>略高于</a:t>
            </a:r>
            <a:r>
              <a:rPr lang="en-US" altLang="zh-CN" sz="1600" dirty="0">
                <a:latin typeface="微软雅黑" panose="020B0503020204020204" pitchFamily="34" charset="-122"/>
                <a:ea typeface="微软雅黑" panose="020B0503020204020204" pitchFamily="34" charset="-122"/>
              </a:rPr>
              <a:t>HA-Transformer</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在参数量、计算量和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内存占用率等方面都达到了最优</a:t>
            </a:r>
            <a:r>
              <a:rPr lang="zh-CN" altLang="en-US" sz="1600" dirty="0">
                <a:latin typeface="微软雅黑" panose="020B0503020204020204" pitchFamily="34" charset="-122"/>
                <a:ea typeface="微软雅黑" panose="020B0503020204020204" pitchFamily="34" charset="-122"/>
              </a:rPr>
              <a:t>，进一步证明了所提方法的有效性，即</a:t>
            </a:r>
            <a:r>
              <a:rPr lang="zh-CN" altLang="en-US" sz="1600" dirty="0">
                <a:solidFill>
                  <a:srgbClr val="C00000"/>
                </a:solidFill>
                <a:latin typeface="微软雅黑" panose="020B0503020204020204" pitchFamily="34" charset="-122"/>
                <a:ea typeface="微软雅黑" panose="020B0503020204020204" pitchFamily="34" charset="-122"/>
              </a:rPr>
              <a:t>在保证一定识别准确率的情况下，实现模型参数量和计算复杂度的降低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083973E-C516-B222-4DC2-777A8659D07C}"/>
              </a:ext>
            </a:extLst>
          </p:cNvPr>
          <p:cNvSpPr/>
          <p:nvPr/>
        </p:nvSpPr>
        <p:spPr>
          <a:xfrm>
            <a:off x="7032219" y="2727236"/>
            <a:ext cx="4920032" cy="226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0209BF0-9E21-2BCD-AB82-639057BF0DAE}"/>
              </a:ext>
            </a:extLst>
          </p:cNvPr>
          <p:cNvSpPr/>
          <p:nvPr/>
        </p:nvSpPr>
        <p:spPr>
          <a:xfrm rot="10800000">
            <a:off x="6326844" y="3864068"/>
            <a:ext cx="392105" cy="216024"/>
          </a:xfrm>
          <a:prstGeom prst="rightArrow">
            <a:avLst/>
          </a:prstGeom>
          <a:solidFill>
            <a:srgbClr val="68A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表&#10;&#10;中度可信度描述已自动生成">
            <a:extLst>
              <a:ext uri="{FF2B5EF4-FFF2-40B4-BE49-F238E27FC236}">
                <a16:creationId xmlns:a16="http://schemas.microsoft.com/office/drawing/2014/main" id="{F1F6BF2F-C027-71EF-DD29-177BD31D1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477635"/>
            <a:ext cx="5747171" cy="4772865"/>
          </a:xfrm>
          <a:prstGeom prst="rect">
            <a:avLst/>
          </a:prstGeom>
        </p:spPr>
      </p:pic>
    </p:spTree>
    <p:extLst>
      <p:ext uri="{BB962C8B-B14F-4D97-AF65-F5344CB8AC3E}">
        <p14:creationId xmlns:p14="http://schemas.microsoft.com/office/powerpoint/2010/main" val="57959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基于残差分组线性变换解码器的自动语音识别（消融实验：结果与可视化）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7" name="表格 11">
            <a:extLst>
              <a:ext uri="{FF2B5EF4-FFF2-40B4-BE49-F238E27FC236}">
                <a16:creationId xmlns:a16="http://schemas.microsoft.com/office/drawing/2014/main" id="{332C0B88-5866-B69C-EA0B-AC2738CDC504}"/>
              </a:ext>
            </a:extLst>
          </p:cNvPr>
          <p:cNvGraphicFramePr>
            <a:graphicFrameLocks noGrp="1"/>
          </p:cNvGraphicFramePr>
          <p:nvPr>
            <p:extLst>
              <p:ext uri="{D42A27DB-BD31-4B8C-83A1-F6EECF244321}">
                <p14:modId xmlns:p14="http://schemas.microsoft.com/office/powerpoint/2010/main" val="3244332056"/>
              </p:ext>
            </p:extLst>
          </p:nvPr>
        </p:nvGraphicFramePr>
        <p:xfrm>
          <a:off x="192082" y="1945940"/>
          <a:ext cx="7344000" cy="2926080"/>
        </p:xfrm>
        <a:graphic>
          <a:graphicData uri="http://schemas.openxmlformats.org/drawingml/2006/table">
            <a:tbl>
              <a:tblPr firstRow="1" bandRow="1">
                <a:tableStyleId>{93296810-A885-4BE3-A3E7-6D5BEEA58F35}</a:tableStyleId>
              </a:tblPr>
              <a:tblGrid>
                <a:gridCol w="1008000">
                  <a:extLst>
                    <a:ext uri="{9D8B030D-6E8A-4147-A177-3AD203B41FA5}">
                      <a16:colId xmlns:a16="http://schemas.microsoft.com/office/drawing/2014/main" val="3644582097"/>
                    </a:ext>
                  </a:extLst>
                </a:gridCol>
                <a:gridCol w="504000">
                  <a:extLst>
                    <a:ext uri="{9D8B030D-6E8A-4147-A177-3AD203B41FA5}">
                      <a16:colId xmlns:a16="http://schemas.microsoft.com/office/drawing/2014/main" val="19982319"/>
                    </a:ext>
                  </a:extLst>
                </a:gridCol>
                <a:gridCol w="684000">
                  <a:extLst>
                    <a:ext uri="{9D8B030D-6E8A-4147-A177-3AD203B41FA5}">
                      <a16:colId xmlns:a16="http://schemas.microsoft.com/office/drawing/2014/main" val="2031271466"/>
                    </a:ext>
                  </a:extLst>
                </a:gridCol>
                <a:gridCol w="684000">
                  <a:extLst>
                    <a:ext uri="{9D8B030D-6E8A-4147-A177-3AD203B41FA5}">
                      <a16:colId xmlns:a16="http://schemas.microsoft.com/office/drawing/2014/main" val="3943474982"/>
                    </a:ext>
                  </a:extLst>
                </a:gridCol>
                <a:gridCol w="1368000">
                  <a:extLst>
                    <a:ext uri="{9D8B030D-6E8A-4147-A177-3AD203B41FA5}">
                      <a16:colId xmlns:a16="http://schemas.microsoft.com/office/drawing/2014/main" val="3228775236"/>
                    </a:ext>
                  </a:extLst>
                </a:gridCol>
                <a:gridCol w="972000">
                  <a:extLst>
                    <a:ext uri="{9D8B030D-6E8A-4147-A177-3AD203B41FA5}">
                      <a16:colId xmlns:a16="http://schemas.microsoft.com/office/drawing/2014/main" val="2919472636"/>
                    </a:ext>
                  </a:extLst>
                </a:gridCol>
                <a:gridCol w="1296000">
                  <a:extLst>
                    <a:ext uri="{9D8B030D-6E8A-4147-A177-3AD203B41FA5}">
                      <a16:colId xmlns:a16="http://schemas.microsoft.com/office/drawing/2014/main" val="2097895072"/>
                    </a:ext>
                  </a:extLst>
                </a:gridCol>
                <a:gridCol w="828000">
                  <a:extLst>
                    <a:ext uri="{9D8B030D-6E8A-4147-A177-3AD203B41FA5}">
                      <a16:colId xmlns:a16="http://schemas.microsoft.com/office/drawing/2014/main" val="4112548455"/>
                    </a:ext>
                  </a:extLst>
                </a:gridCol>
              </a:tblGrid>
              <a:tr h="0">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数据集</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模型</a:t>
                      </a:r>
                    </a:p>
                  </a:txBody>
                  <a:tcPr anchor="ctr"/>
                </a:tc>
                <a:tc grid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CER/WER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solidFill>
                      <a:srgbClr val="68ADC3"/>
                    </a:solidFill>
                  </a:tcPr>
                </a:tc>
                <a:tc hMerge="1">
                  <a:txBody>
                    <a:bodyPr/>
                    <a:lstStyle/>
                    <a:p>
                      <a:pPr algn="ctr"/>
                      <a:endParaRPr lang="zh-CN" altLang="en-US" sz="1200" baseline="0" dirty="0">
                        <a:latin typeface="Times New Roman" panose="02020603050405020304" pitchFamily="18" charset="0"/>
                        <a:ea typeface="微软雅黑" panose="020B0503020204020204" pitchFamily="34" charset="-122"/>
                      </a:endParaRP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参数量</a:t>
                      </a:r>
                      <a:r>
                        <a:rPr lang="en-US" altLang="zh-CN" sz="1200" baseline="0" dirty="0">
                          <a:solidFill>
                            <a:schemeClr val="tx1"/>
                          </a:solidFill>
                          <a:latin typeface="Times New Roman" panose="02020603050405020304" pitchFamily="18" charset="0"/>
                          <a:ea typeface="微软雅黑" panose="020B0503020204020204" pitchFamily="34" charset="-122"/>
                        </a:rPr>
                        <a:t>Parameters</a:t>
                      </a:r>
                      <a:r>
                        <a:rPr lang="zh-CN" altLang="en-US" sz="1200" baseline="0" dirty="0">
                          <a:solidFill>
                            <a:schemeClr val="tx1"/>
                          </a:solidFill>
                          <a:latin typeface="Times New Roman" panose="02020603050405020304" pitchFamily="18" charset="0"/>
                          <a:ea typeface="微软雅黑" panose="020B0503020204020204" pitchFamily="34" charset="-122"/>
                        </a:rPr>
                        <a:t> </a:t>
                      </a:r>
                      <a:r>
                        <a:rPr lang="en-US" altLang="zh-CN" sz="1200" baseline="0" dirty="0">
                          <a:solidFill>
                            <a:schemeClr val="tx1"/>
                          </a:solidFill>
                          <a:latin typeface="Times New Roman" panose="02020603050405020304" pitchFamily="18" charset="0"/>
                          <a:ea typeface="微软雅黑" panose="020B0503020204020204" pitchFamily="34" charset="-122"/>
                        </a:rPr>
                        <a:t>(M)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计算量</a:t>
                      </a:r>
                      <a:r>
                        <a:rPr lang="en-US" altLang="zh-CN" sz="1200" baseline="0" dirty="0">
                          <a:solidFill>
                            <a:schemeClr val="tx1"/>
                          </a:solidFill>
                          <a:latin typeface="Times New Roman" panose="02020603050405020304" pitchFamily="18" charset="0"/>
                          <a:ea typeface="微软雅黑" panose="020B0503020204020204" pitchFamily="34" charset="-122"/>
                        </a:rPr>
                        <a:t>MACs (B)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en-US" altLang="zh-CN" sz="1200" baseline="0" dirty="0">
                          <a:solidFill>
                            <a:schemeClr val="tx1"/>
                          </a:solidFill>
                          <a:latin typeface="Times New Roman" panose="02020603050405020304" pitchFamily="18" charset="0"/>
                          <a:ea typeface="微软雅黑" panose="020B0503020204020204" pitchFamily="34" charset="-122"/>
                        </a:rPr>
                        <a:t>GPU</a:t>
                      </a:r>
                      <a:r>
                        <a:rPr lang="zh-CN" altLang="en-US" sz="1200" baseline="0" dirty="0">
                          <a:solidFill>
                            <a:schemeClr val="tx1"/>
                          </a:solidFill>
                          <a:latin typeface="Times New Roman" panose="02020603050405020304" pitchFamily="18" charset="0"/>
                          <a:ea typeface="微软雅黑" panose="020B0503020204020204" pitchFamily="34" charset="-122"/>
                        </a:rPr>
                        <a:t>内存占用率</a:t>
                      </a:r>
                      <a:endParaRPr lang="en-US" altLang="zh-CN" sz="1200" baseline="0" dirty="0">
                        <a:solidFill>
                          <a:schemeClr val="tx1"/>
                        </a:solidFill>
                        <a:latin typeface="Times New Roman" panose="02020603050405020304" pitchFamily="18" charset="0"/>
                        <a:ea typeface="微软雅黑" panose="020B0503020204020204" pitchFamily="34" charset="-122"/>
                      </a:endParaRPr>
                    </a:p>
                    <a:p>
                      <a:pPr algn="ctr"/>
                      <a:r>
                        <a:rPr lang="en-US" altLang="zh-CN" sz="1200" baseline="0" dirty="0">
                          <a:solidFill>
                            <a:schemeClr val="tx1"/>
                          </a:solidFill>
                          <a:latin typeface="Times New Roman" panose="02020603050405020304" pitchFamily="18" charset="0"/>
                          <a:ea typeface="微软雅黑" panose="020B0503020204020204" pitchFamily="34" charset="-122"/>
                        </a:rPr>
                        <a:t>GMUR (%)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tc rowSpan="2">
                  <a:txBody>
                    <a:bodyPr/>
                    <a:lstStyle/>
                    <a:p>
                      <a:pPr algn="ctr"/>
                      <a:r>
                        <a:rPr lang="zh-CN" altLang="en-US" sz="1200" baseline="0" dirty="0">
                          <a:solidFill>
                            <a:schemeClr val="tx1"/>
                          </a:solidFill>
                          <a:latin typeface="Times New Roman" panose="02020603050405020304" pitchFamily="18" charset="0"/>
                          <a:ea typeface="微软雅黑" panose="020B0503020204020204" pitchFamily="34" charset="-122"/>
                        </a:rPr>
                        <a:t>实时因子</a:t>
                      </a:r>
                      <a:r>
                        <a:rPr lang="en-US" altLang="zh-CN" sz="1200" baseline="0" dirty="0">
                          <a:solidFill>
                            <a:schemeClr val="tx1"/>
                          </a:solidFill>
                          <a:latin typeface="Times New Roman" panose="02020603050405020304" pitchFamily="18" charset="0"/>
                          <a:ea typeface="微软雅黑" panose="020B0503020204020204" pitchFamily="34" charset="-122"/>
                        </a:rPr>
                        <a:t>RTF </a:t>
                      </a:r>
                      <a:r>
                        <a:rPr lang="zh-CN" altLang="en-US" sz="1200" baseline="0" dirty="0">
                          <a:solidFill>
                            <a:schemeClr val="tx1"/>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468915925"/>
                  </a:ext>
                </a:extLst>
              </a:tr>
              <a:tr h="0">
                <a:tc vMerge="1">
                  <a:txBody>
                    <a:bodyPr/>
                    <a:lstStyle/>
                    <a:p>
                      <a:endParaRPr lang="zh-CN" altLang="en-US"/>
                    </a:p>
                  </a:txBody>
                  <a:tcPr/>
                </a:tc>
                <a:tc vMerge="1">
                  <a:txBody>
                    <a:bodyPr/>
                    <a:lstStyle/>
                    <a:p>
                      <a:endParaRPr lang="zh-CN" altLang="en-US"/>
                    </a:p>
                  </a:txBody>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algn="ct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62806845"/>
                  </a:ext>
                </a:extLst>
              </a:tr>
              <a:tr h="0">
                <a:tc rowSpan="3">
                  <a:txBody>
                    <a:bodyPr/>
                    <a:lstStyle/>
                    <a:p>
                      <a:pPr algn="ctr"/>
                      <a:r>
                        <a:rPr lang="en-US" altLang="zh-CN" sz="1200" baseline="0" dirty="0">
                          <a:latin typeface="Times New Roman" panose="02020603050405020304" pitchFamily="18" charset="0"/>
                          <a:ea typeface="微软雅黑" panose="020B0503020204020204" pitchFamily="34" charset="-122"/>
                        </a:rPr>
                        <a:t>AISHELL-1</a:t>
                      </a: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6.18</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6.67</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20.4</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5.3</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50.41</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0.082</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20673728"/>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6.00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C0000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6.47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-0.20</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25.5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+5.1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15.6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+10.3</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63.24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+12.83</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0.064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-0.018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900354181"/>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6.36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baseline="0" dirty="0">
                          <a:solidFill>
                            <a:srgbClr val="00B050"/>
                          </a:solidFill>
                          <a:latin typeface="Times New Roman" panose="02020603050405020304" pitchFamily="18" charset="0"/>
                          <a:ea typeface="微软雅黑" panose="020B0503020204020204" pitchFamily="34" charset="-122"/>
                        </a:rPr>
                        <a:t>+0.18</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6.79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+0.12</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20.4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200" baseline="0" dirty="0">
                          <a:latin typeface="Times New Roman" panose="02020603050405020304" pitchFamily="18" charset="0"/>
                          <a:ea typeface="微软雅黑" panose="020B0503020204020204" pitchFamily="34" charset="-122"/>
                        </a:rPr>
                        <a:t>5.3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52.37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+1.96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-0.009</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459462"/>
                  </a:ext>
                </a:extLst>
              </a:tr>
              <a:tr h="0">
                <a:tc rowSpan="3">
                  <a:txBody>
                    <a:bodyPr/>
                    <a:lstStyle/>
                    <a:p>
                      <a:pPr algn="ctr"/>
                      <a:r>
                        <a:rPr lang="en-US" altLang="zh-CN" sz="1200" baseline="0" dirty="0">
                          <a:latin typeface="Times New Roman" panose="02020603050405020304" pitchFamily="18" charset="0"/>
                          <a:ea typeface="微软雅黑" panose="020B0503020204020204" pitchFamily="34" charset="-122"/>
                        </a:rPr>
                        <a:t>TED-LIUM2</a:t>
                      </a:r>
                      <a:endParaRPr lang="zh-CN" altLang="en-US" sz="1200" baseline="3000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Base</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11.80</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11.86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20.3</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200" baseline="0" dirty="0">
                          <a:latin typeface="Times New Roman" panose="02020603050405020304" pitchFamily="18" charset="0"/>
                          <a:ea typeface="微软雅黑" panose="020B0503020204020204" pitchFamily="34" charset="-122"/>
                        </a:rPr>
                        <a:t>4.6</a:t>
                      </a:r>
                      <a:endParaRPr lang="zh-CN" altLang="en-US" sz="1200" baseline="0" dirty="0">
                        <a:latin typeface="Times New Roman" panose="02020603050405020304" pitchFamily="18" charset="0"/>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34.07</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0.115</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4723711"/>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ND</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11.05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-0.75</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11.45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-0.41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24.9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+4.6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14.2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+9.6</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42.73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+8.66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0.087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-0.028</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31364293"/>
                  </a:ext>
                </a:extLst>
              </a:tr>
              <a:tr h="0">
                <a:tc vMerge="1">
                  <a:txBody>
                    <a:bodyPr/>
                    <a:lstStyle/>
                    <a:p>
                      <a:pPr algn="ctr"/>
                      <a:endParaRPr lang="zh-CN" altLang="en-US" sz="1200" baseline="3000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SH</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11.41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-0.39</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12.07 </a:t>
                      </a:r>
                    </a:p>
                    <a:p>
                      <a:pPr algn="ctr"/>
                      <a:r>
                        <a:rPr lang="en-US" altLang="zh-CN" sz="1200" baseline="0" dirty="0">
                          <a:latin typeface="Times New Roman" panose="02020603050405020304" pitchFamily="18" charset="0"/>
                          <a:ea typeface="微软雅黑" panose="020B0503020204020204" pitchFamily="34" charset="-122"/>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+0.21</a:t>
                      </a:r>
                      <a:r>
                        <a:rPr lang="en-US" altLang="zh-CN" sz="1200" baseline="0" dirty="0">
                          <a:latin typeface="Times New Roman" panose="02020603050405020304" pitchFamily="18" charset="0"/>
                          <a:ea typeface="微软雅黑" panose="020B0503020204020204" pitchFamily="34" charset="-122"/>
                        </a:rPr>
                        <a:t>)</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20.3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algn="ctr"/>
                      <a:r>
                        <a:rPr lang="en-US" altLang="zh-CN" sz="1200" baseline="0" dirty="0">
                          <a:latin typeface="Times New Roman" panose="02020603050405020304" pitchFamily="18" charset="0"/>
                          <a:ea typeface="微软雅黑" panose="020B0503020204020204" pitchFamily="34" charset="-122"/>
                        </a:rPr>
                        <a:t>4.6 </a:t>
                      </a:r>
                    </a:p>
                    <a:p>
                      <a:pPr algn="ctr"/>
                      <a:r>
                        <a:rPr lang="en-US" altLang="zh-CN" sz="1200" baseline="0" dirty="0">
                          <a:latin typeface="Times New Roman" panose="02020603050405020304" pitchFamily="18" charset="0"/>
                          <a:ea typeface="微软雅黑" panose="020B0503020204020204" pitchFamily="34" charset="-122"/>
                        </a:rPr>
                        <a:t>(0)</a:t>
                      </a:r>
                      <a:endParaRPr lang="zh-CN" altLang="en-US" sz="1200" baseline="0" dirty="0">
                        <a:latin typeface="Times New Roman" panose="02020603050405020304" pitchFamily="18" charset="0"/>
                        <a:ea typeface="微软雅黑" panose="020B0503020204020204" pitchFamily="34" charset="-122"/>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35.43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00B050"/>
                          </a:solidFill>
                          <a:latin typeface="Times New Roman" panose="02020603050405020304" pitchFamily="18" charset="0"/>
                          <a:ea typeface="微软雅黑" panose="020B0503020204020204" pitchFamily="34" charset="-122"/>
                          <a:cs typeface="+mn-cs"/>
                        </a:rPr>
                        <a:t>+1.36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0.109 </a:t>
                      </a:r>
                    </a:p>
                    <a:p>
                      <a:pPr marL="0" algn="ctr" defTabSz="685800" rtl="0" eaLnBrk="1" latinLnBrk="0" hangingPunct="1"/>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r>
                        <a:rPr lang="en-US" altLang="zh-CN" sz="1200" kern="1200" baseline="0" dirty="0">
                          <a:solidFill>
                            <a:srgbClr val="C00000"/>
                          </a:solidFill>
                          <a:latin typeface="Times New Roman" panose="02020603050405020304" pitchFamily="18" charset="0"/>
                          <a:ea typeface="微软雅黑" panose="020B0503020204020204" pitchFamily="34" charset="-122"/>
                          <a:cs typeface="+mn-cs"/>
                        </a:rPr>
                        <a:t>-0.006</a:t>
                      </a:r>
                      <a:r>
                        <a:rPr lang="en-US" altLang="zh-CN" sz="1200" kern="1200" baseline="0" dirty="0">
                          <a:solidFill>
                            <a:schemeClr val="dk1"/>
                          </a:solidFill>
                          <a:latin typeface="Times New Roman" panose="02020603050405020304" pitchFamily="18" charset="0"/>
                          <a:ea typeface="微软雅黑" panose="020B0503020204020204" pitchFamily="34" charset="-122"/>
                          <a:cs typeface="+mn-cs"/>
                        </a:rPr>
                        <a:t>)</a:t>
                      </a:r>
                      <a:endParaRPr lang="zh-CN" altLang="en-US" sz="1200" kern="1200" baseline="0" dirty="0">
                        <a:solidFill>
                          <a:schemeClr val="dk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70649449"/>
                  </a:ext>
                </a:extLst>
              </a:tr>
            </a:tbl>
          </a:graphicData>
        </a:graphic>
      </p:graphicFrame>
      <p:sp>
        <p:nvSpPr>
          <p:cNvPr id="13" name="文本框 12">
            <a:extLst>
              <a:ext uri="{FF2B5EF4-FFF2-40B4-BE49-F238E27FC236}">
                <a16:creationId xmlns:a16="http://schemas.microsoft.com/office/drawing/2014/main" id="{FFE8F359-00C7-33C5-E18D-1FD578C10214}"/>
              </a:ext>
            </a:extLst>
          </p:cNvPr>
          <p:cNvSpPr txBox="1"/>
          <p:nvPr/>
        </p:nvSpPr>
        <p:spPr>
          <a:xfrm>
            <a:off x="2095643" y="1368061"/>
            <a:ext cx="353687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消融实验结果</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（红色：结果变好 绿色：结果变差）</a:t>
            </a:r>
          </a:p>
        </p:txBody>
      </p:sp>
      <p:sp>
        <p:nvSpPr>
          <p:cNvPr id="10" name="文本框 9">
            <a:extLst>
              <a:ext uri="{FF2B5EF4-FFF2-40B4-BE49-F238E27FC236}">
                <a16:creationId xmlns:a16="http://schemas.microsoft.com/office/drawing/2014/main" id="{F40DE19B-04FF-603E-A019-75FF5ABCAF40}"/>
              </a:ext>
            </a:extLst>
          </p:cNvPr>
          <p:cNvSpPr txBox="1"/>
          <p:nvPr/>
        </p:nvSpPr>
        <p:spPr>
          <a:xfrm>
            <a:off x="8036542" y="5980140"/>
            <a:ext cx="347487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各个变种模型实验结果的可视化处理</a:t>
            </a:r>
          </a:p>
        </p:txBody>
      </p:sp>
      <p:sp>
        <p:nvSpPr>
          <p:cNvPr id="11" name="文本框 10">
            <a:extLst>
              <a:ext uri="{FF2B5EF4-FFF2-40B4-BE49-F238E27FC236}">
                <a16:creationId xmlns:a16="http://schemas.microsoft.com/office/drawing/2014/main" id="{780A2B51-9528-020C-F385-4D3149C538E5}"/>
              </a:ext>
            </a:extLst>
          </p:cNvPr>
          <p:cNvSpPr txBox="1"/>
          <p:nvPr/>
        </p:nvSpPr>
        <p:spPr>
          <a:xfrm>
            <a:off x="210580" y="4977172"/>
            <a:ext cx="7325502" cy="1341521"/>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可以看出，</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模型的对应点在三幅图上都位于</a:t>
            </a:r>
            <a:r>
              <a:rPr lang="zh-CN" altLang="en-US" sz="1600" dirty="0">
                <a:solidFill>
                  <a:srgbClr val="C00000"/>
                </a:solidFill>
                <a:latin typeface="微软雅黑" panose="020B0503020204020204" pitchFamily="34" charset="-122"/>
                <a:ea typeface="微软雅黑" panose="020B0503020204020204" pitchFamily="34" charset="-122"/>
              </a:rPr>
              <a:t>最左侧</a:t>
            </a:r>
            <a:r>
              <a:rPr lang="zh-CN" altLang="en-US" sz="1600" dirty="0">
                <a:latin typeface="微软雅黑" panose="020B0503020204020204" pitchFamily="34" charset="-122"/>
                <a:ea typeface="微软雅黑" panose="020B0503020204020204" pitchFamily="34" charset="-122"/>
              </a:rPr>
              <a:t>，表明引入轻量级解码器，可以</a:t>
            </a:r>
            <a:r>
              <a:rPr lang="zh-CN" altLang="en-US" sz="1600" dirty="0">
                <a:solidFill>
                  <a:srgbClr val="C00000"/>
                </a:solidFill>
                <a:latin typeface="微软雅黑" panose="020B0503020204020204" pitchFamily="34" charset="-122"/>
                <a:ea typeface="微软雅黑" panose="020B0503020204020204" pitchFamily="34" charset="-122"/>
              </a:rPr>
              <a:t>实现模型参数量、计算复杂度和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内存占用率的显著降低</a:t>
            </a:r>
            <a:r>
              <a:rPr lang="zh-CN" altLang="en-US" sz="1600" dirty="0">
                <a:latin typeface="微软雅黑" panose="020B0503020204020204" pitchFamily="34" charset="-122"/>
                <a:ea typeface="微软雅黑" panose="020B0503020204020204" pitchFamily="34" charset="-122"/>
              </a:rPr>
              <a:t>，而只牺牲小部分的识别性能，</a:t>
            </a:r>
            <a:r>
              <a:rPr lang="zh-CN" altLang="en-US" sz="1600" dirty="0">
                <a:solidFill>
                  <a:srgbClr val="C00000"/>
                </a:solidFill>
                <a:latin typeface="微软雅黑" panose="020B0503020204020204" pitchFamily="34" charset="-122"/>
                <a:ea typeface="微软雅黑" panose="020B0503020204020204" pitchFamily="34" charset="-122"/>
              </a:rPr>
              <a:t>达到识别性能和模型轻量化的平衡状态</a:t>
            </a:r>
            <a:r>
              <a:rPr lang="zh-CN" altLang="en-US" sz="1600" dirty="0">
                <a:latin typeface="微软雅黑" panose="020B0503020204020204" pitchFamily="34" charset="-122"/>
                <a:ea typeface="微软雅黑" panose="020B0503020204020204" pitchFamily="34" charset="-122"/>
              </a:rPr>
              <a:t>，进一步论证了所提方法的有效性。</a:t>
            </a:r>
            <a:endParaRPr lang="en-US" altLang="zh-CN" sz="16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0B2CB63-EF9F-E74B-6D31-8747D3EF9A0A}"/>
              </a:ext>
            </a:extLst>
          </p:cNvPr>
          <p:cNvSpPr/>
          <p:nvPr/>
        </p:nvSpPr>
        <p:spPr>
          <a:xfrm>
            <a:off x="190730" y="4967274"/>
            <a:ext cx="7344000" cy="1351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示, 示意图&#10;&#10;描述已自动生成">
            <a:extLst>
              <a:ext uri="{FF2B5EF4-FFF2-40B4-BE49-F238E27FC236}">
                <a16:creationId xmlns:a16="http://schemas.microsoft.com/office/drawing/2014/main" id="{DA593DC9-272B-B4DB-D071-EF74D1B8A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6540" y="2169282"/>
            <a:ext cx="4414880" cy="3675909"/>
          </a:xfrm>
          <a:prstGeom prst="rect">
            <a:avLst/>
          </a:prstGeom>
        </p:spPr>
      </p:pic>
    </p:spTree>
    <p:extLst>
      <p:ext uri="{BB962C8B-B14F-4D97-AF65-F5344CB8AC3E}">
        <p14:creationId xmlns:p14="http://schemas.microsoft.com/office/powerpoint/2010/main" val="179849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（标签感知模块和全局图交互模块）</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3"/>
            <a:ext cx="3449040" cy="4896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3" y="1485024"/>
            <a:ext cx="3467309" cy="4942507"/>
          </a:xfrm>
          <a:prstGeom prst="rect">
            <a:avLst/>
          </a:prstGeom>
          <a:noFill/>
          <a:ln w="9525">
            <a:noFill/>
          </a:ln>
        </p:spPr>
        <p:txBody>
          <a:bodyPr wrap="square">
            <a:spAutoFit/>
          </a:bodyPr>
          <a:lstStyle/>
          <a:p>
            <a:pPr algn="just" eaLnBrk="1" latinLnBrk="1">
              <a:lnSpc>
                <a:spcPct val="200000"/>
              </a:lnSpc>
            </a:pPr>
            <a:r>
              <a:rPr lang="zh-CN" altLang="en-US" sz="1600" dirty="0">
                <a:latin typeface="微软雅黑" panose="020B0503020204020204" pitchFamily="34" charset="-122"/>
                <a:ea typeface="微软雅黑" panose="020B0503020204020204" pitchFamily="34" charset="-122"/>
              </a:rPr>
              <a:t>针对基于显式联合建模的自然语言理解模型交互能力不足的问题：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提出了一种基于标签感知的图交互模型，主要由标签映射模块和全局图交互模块构成，前者可以获取原始话语与标签语义之间的相关性以提供丰富的先验知识，后者可以对语句级别的意图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槽位交互过程进行建模以提供全局优化，</a:t>
            </a:r>
            <a:r>
              <a:rPr lang="zh-CN" altLang="en-US" sz="1600" dirty="0">
                <a:solidFill>
                  <a:srgbClr val="C00000"/>
                </a:solidFill>
                <a:latin typeface="微软雅黑" panose="020B0503020204020204" pitchFamily="34" charset="-122"/>
                <a:ea typeface="微软雅黑" panose="020B0503020204020204" pitchFamily="34" charset="-122"/>
              </a:rPr>
              <a:t>实现模型交互能力和和预测精度的提高</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标签映射模块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63883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526187"/>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基于最佳线性逼近构建标签映射模块，将意图标签特征</a:t>
            </a:r>
            <a:r>
              <a:rPr lang="zh-CN" altLang="en-US" sz="1600" dirty="0">
                <a:solidFill>
                  <a:srgbClr val="C00000"/>
                </a:solidFill>
                <a:latin typeface="微软雅黑" panose="020B0503020204020204" pitchFamily="34" charset="-122"/>
                <a:ea typeface="微软雅黑" panose="020B0503020204020204" pitchFamily="34" charset="-122"/>
              </a:rPr>
              <a:t>自适应地</a:t>
            </a:r>
            <a:r>
              <a:rPr lang="zh-CN" altLang="en-US" sz="1600" dirty="0">
                <a:latin typeface="微软雅黑" panose="020B0503020204020204" pitchFamily="34" charset="-122"/>
                <a:ea typeface="微软雅黑" panose="020B0503020204020204" pitchFamily="34" charset="-122"/>
              </a:rPr>
              <a:t>融合到话语特征中，以</a:t>
            </a:r>
            <a:r>
              <a:rPr lang="zh-CN" altLang="en-US" sz="1600" dirty="0">
                <a:solidFill>
                  <a:srgbClr val="C00000"/>
                </a:solidFill>
                <a:latin typeface="微软雅黑" panose="020B0503020204020204" pitchFamily="34" charset="-122"/>
                <a:ea typeface="微软雅黑" panose="020B0503020204020204" pitchFamily="34" charset="-122"/>
              </a:rPr>
              <a:t>增强模型的表征能力</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4917086" cy="1526187"/>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基于图注意力网络搭建全局图交互模块，对语句级别的意图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槽位交互过程进行建模以</a:t>
            </a:r>
            <a:r>
              <a:rPr lang="zh-CN" altLang="en-US" sz="1600" dirty="0">
                <a:solidFill>
                  <a:srgbClr val="C00000"/>
                </a:solidFill>
                <a:latin typeface="微软雅黑" panose="020B0503020204020204" pitchFamily="34" charset="-122"/>
                <a:ea typeface="微软雅黑" panose="020B0503020204020204" pitchFamily="34" charset="-122"/>
              </a:rPr>
              <a:t>提供全局优化</a:t>
            </a:r>
            <a:r>
              <a:rPr lang="zh-CN" altLang="en-US" sz="1600" dirty="0">
                <a:latin typeface="微软雅黑" panose="020B0503020204020204" pitchFamily="34" charset="-122"/>
                <a:ea typeface="微软雅黑" panose="020B0503020204020204" pitchFamily="34" charset="-122"/>
              </a:rPr>
              <a:t>，从而</a:t>
            </a:r>
            <a:r>
              <a:rPr lang="zh-CN" altLang="en-US" sz="1600" dirty="0">
                <a:solidFill>
                  <a:srgbClr val="C00000"/>
                </a:solidFill>
                <a:latin typeface="微软雅黑" panose="020B0503020204020204" pitchFamily="34" charset="-122"/>
                <a:ea typeface="微软雅黑" panose="020B0503020204020204" pitchFamily="34" charset="-122"/>
              </a:rPr>
              <a:t>提升模型的交互能力</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信息融合过程：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全局图交互模块</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4914823" cy="163883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a:extLst>
              <a:ext uri="{FF2B5EF4-FFF2-40B4-BE49-F238E27FC236}">
                <a16:creationId xmlns:a16="http://schemas.microsoft.com/office/drawing/2014/main" id="{F4598F47-2775-11CE-2EC7-DFB99CD11175}"/>
              </a:ext>
            </a:extLst>
          </p:cNvPr>
          <p:cNvGraphicFramePr>
            <a:graphicFrameLocks noChangeAspect="1"/>
          </p:cNvGraphicFramePr>
          <p:nvPr>
            <p:extLst>
              <p:ext uri="{D42A27DB-BD31-4B8C-83A1-F6EECF244321}">
                <p14:modId xmlns:p14="http://schemas.microsoft.com/office/powerpoint/2010/main" val="490207403"/>
              </p:ext>
            </p:extLst>
          </p:nvPr>
        </p:nvGraphicFramePr>
        <p:xfrm>
          <a:off x="8513429" y="5720017"/>
          <a:ext cx="3438823" cy="661312"/>
        </p:xfrm>
        <a:graphic>
          <a:graphicData uri="http://schemas.openxmlformats.org/presentationml/2006/ole">
            <mc:AlternateContent xmlns:mc="http://schemas.openxmlformats.org/markup-compatibility/2006">
              <mc:Choice xmlns:v="urn:schemas-microsoft-com:vml" Requires="v">
                <p:oleObj name="Equation" r:id="rId3" imgW="2641320" imgH="507960" progId="Equation.DSMT4">
                  <p:embed/>
                </p:oleObj>
              </mc:Choice>
              <mc:Fallback>
                <p:oleObj name="Equation" r:id="rId3" imgW="2641320" imgH="507960" progId="Equation.DSMT4">
                  <p:embed/>
                  <p:pic>
                    <p:nvPicPr>
                      <p:cNvPr id="0" name=""/>
                      <p:cNvPicPr/>
                      <p:nvPr/>
                    </p:nvPicPr>
                    <p:blipFill>
                      <a:blip r:embed="rId4"/>
                      <a:stretch>
                        <a:fillRect/>
                      </a:stretch>
                    </p:blipFill>
                    <p:spPr>
                      <a:xfrm>
                        <a:off x="8513429" y="5720017"/>
                        <a:ext cx="3438823" cy="661312"/>
                      </a:xfrm>
                      <a:prstGeom prst="rect">
                        <a:avLst/>
                      </a:prstGeom>
                    </p:spPr>
                  </p:pic>
                </p:oleObj>
              </mc:Fallback>
            </mc:AlternateContent>
          </a:graphicData>
        </a:graphic>
      </p:graphicFrame>
      <p:pic>
        <p:nvPicPr>
          <p:cNvPr id="12" name="图片 11" descr="图示&#10;&#10;描述已自动生成">
            <a:extLst>
              <a:ext uri="{FF2B5EF4-FFF2-40B4-BE49-F238E27FC236}">
                <a16:creationId xmlns:a16="http://schemas.microsoft.com/office/drawing/2014/main" id="{D8C6B89F-5DB5-B7D4-1464-26AA2190BB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8981" y="1490774"/>
            <a:ext cx="2611200" cy="2880000"/>
          </a:xfrm>
          <a:prstGeom prst="rect">
            <a:avLst/>
          </a:prstGeom>
        </p:spPr>
      </p:pic>
      <p:pic>
        <p:nvPicPr>
          <p:cNvPr id="16" name="图片 15" descr="图示&#10;&#10;描述已自动生成">
            <a:extLst>
              <a:ext uri="{FF2B5EF4-FFF2-40B4-BE49-F238E27FC236}">
                <a16:creationId xmlns:a16="http://schemas.microsoft.com/office/drawing/2014/main" id="{BF837524-A06B-91EF-00A9-568EF6521C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6596" y="1496075"/>
            <a:ext cx="3838991" cy="2872204"/>
          </a:xfrm>
          <a:prstGeom prst="rect">
            <a:avLst/>
          </a:prstGeom>
        </p:spPr>
      </p:pic>
    </p:spTree>
    <p:extLst>
      <p:ext uri="{BB962C8B-B14F-4D97-AF65-F5344CB8AC3E}">
        <p14:creationId xmlns:p14="http://schemas.microsoft.com/office/powerpoint/2010/main" val="327755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（基于标签感知的图交互模型）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7" name="图片 6" descr="图示&#10;&#10;描述已自动生成">
            <a:extLst>
              <a:ext uri="{FF2B5EF4-FFF2-40B4-BE49-F238E27FC236}">
                <a16:creationId xmlns:a16="http://schemas.microsoft.com/office/drawing/2014/main" id="{B8654898-2241-75DA-F792-6356C8E041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556792"/>
            <a:ext cx="7139955" cy="4693930"/>
          </a:xfrm>
          <a:prstGeom prst="rect">
            <a:avLst/>
          </a:prstGeom>
        </p:spPr>
      </p:pic>
      <p:grpSp>
        <p:nvGrpSpPr>
          <p:cNvPr id="13" name="组合 12">
            <a:extLst>
              <a:ext uri="{FF2B5EF4-FFF2-40B4-BE49-F238E27FC236}">
                <a16:creationId xmlns:a16="http://schemas.microsoft.com/office/drawing/2014/main" id="{5B8B912F-C8C0-826B-9A79-131E405A6630}"/>
              </a:ext>
            </a:extLst>
          </p:cNvPr>
          <p:cNvGrpSpPr/>
          <p:nvPr/>
        </p:nvGrpSpPr>
        <p:grpSpPr>
          <a:xfrm>
            <a:off x="7412025" y="1559708"/>
            <a:ext cx="2436558" cy="380810"/>
            <a:chOff x="3731452" y="4863773"/>
            <a:chExt cx="2436558" cy="380810"/>
          </a:xfrm>
        </p:grpSpPr>
        <p:sp>
          <p:nvSpPr>
            <p:cNvPr id="14" name="任意多边形 37">
              <a:extLst>
                <a:ext uri="{FF2B5EF4-FFF2-40B4-BE49-F238E27FC236}">
                  <a16:creationId xmlns:a16="http://schemas.microsoft.com/office/drawing/2014/main" id="{08E271F3-1F00-59ED-A559-312379CD9594}"/>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5" name="文本框 14">
              <a:extLst>
                <a:ext uri="{FF2B5EF4-FFF2-40B4-BE49-F238E27FC236}">
                  <a16:creationId xmlns:a16="http://schemas.microsoft.com/office/drawing/2014/main" id="{AFA179D1-2EAB-0A69-DC0B-17EA83C30FB8}"/>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意图解码器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7" name="矩形 16">
            <a:extLst>
              <a:ext uri="{FF2B5EF4-FFF2-40B4-BE49-F238E27FC236}">
                <a16:creationId xmlns:a16="http://schemas.microsoft.com/office/drawing/2014/main" id="{B486A00A-56C1-6E4C-F85F-90001F1AE013}"/>
              </a:ext>
            </a:extLst>
          </p:cNvPr>
          <p:cNvSpPr/>
          <p:nvPr/>
        </p:nvSpPr>
        <p:spPr>
          <a:xfrm>
            <a:off x="7429555" y="1901098"/>
            <a:ext cx="4551865" cy="1946659"/>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988C006-6FA4-B364-DBB8-61E665C562D8}"/>
              </a:ext>
            </a:extLst>
          </p:cNvPr>
          <p:cNvSpPr txBox="1"/>
          <p:nvPr/>
        </p:nvSpPr>
        <p:spPr>
          <a:xfrm>
            <a:off x="7428147" y="1923615"/>
            <a:ext cx="4551865" cy="1895519"/>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在经过标签映射模块得到最佳线性逼近向量后，将其输入至意图解码器，获得关于所有意图的</a:t>
            </a:r>
            <a:r>
              <a:rPr lang="zh-CN" altLang="en-US" sz="1600" dirty="0">
                <a:solidFill>
                  <a:srgbClr val="C00000"/>
                </a:solidFill>
                <a:latin typeface="微软雅黑" panose="020B0503020204020204" pitchFamily="34" charset="-122"/>
                <a:ea typeface="微软雅黑" panose="020B0503020204020204" pitchFamily="34" charset="-122"/>
              </a:rPr>
              <a:t>概率分布序列</a:t>
            </a:r>
            <a:r>
              <a:rPr lang="zh-CN" altLang="en-US" sz="1600" dirty="0">
                <a:latin typeface="微软雅黑" panose="020B0503020204020204" pitchFamily="34" charset="-122"/>
                <a:ea typeface="微软雅黑" panose="020B0503020204020204" pitchFamily="34" charset="-122"/>
              </a:rPr>
              <a:t>，然后逐一比较序列中的值和阈值，从而</a:t>
            </a:r>
            <a:r>
              <a:rPr lang="zh-CN" altLang="en-US" sz="1600" dirty="0">
                <a:solidFill>
                  <a:srgbClr val="C00000"/>
                </a:solidFill>
                <a:latin typeface="微软雅黑" panose="020B0503020204020204" pitchFamily="34" charset="-122"/>
                <a:ea typeface="微软雅黑" panose="020B0503020204020204" pitchFamily="34" charset="-122"/>
              </a:rPr>
              <a:t>确定最终的意图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序列：</a:t>
            </a:r>
            <a:endParaRPr lang="en-US" altLang="zh-CN" sz="1600" dirty="0">
              <a:latin typeface="微软雅黑" panose="020B0503020204020204" pitchFamily="34" charset="-122"/>
              <a:ea typeface="微软雅黑" panose="020B0503020204020204" pitchFamily="34" charset="-122"/>
            </a:endParaRPr>
          </a:p>
        </p:txBody>
      </p:sp>
      <p:graphicFrame>
        <p:nvGraphicFramePr>
          <p:cNvPr id="24" name="对象 23">
            <a:extLst>
              <a:ext uri="{FF2B5EF4-FFF2-40B4-BE49-F238E27FC236}">
                <a16:creationId xmlns:a16="http://schemas.microsoft.com/office/drawing/2014/main" id="{C33E41BD-E767-7BBD-B1A3-2DE67DEFDF00}"/>
              </a:ext>
            </a:extLst>
          </p:cNvPr>
          <p:cNvGraphicFramePr>
            <a:graphicFrameLocks noChangeAspect="1"/>
          </p:cNvGraphicFramePr>
          <p:nvPr>
            <p:extLst>
              <p:ext uri="{D42A27DB-BD31-4B8C-83A1-F6EECF244321}">
                <p14:modId xmlns:p14="http://schemas.microsoft.com/office/powerpoint/2010/main" val="684533664"/>
              </p:ext>
            </p:extLst>
          </p:nvPr>
        </p:nvGraphicFramePr>
        <p:xfrm>
          <a:off x="8030929" y="3501008"/>
          <a:ext cx="3921323" cy="346749"/>
        </p:xfrm>
        <a:graphic>
          <a:graphicData uri="http://schemas.openxmlformats.org/presentationml/2006/ole">
            <mc:AlternateContent xmlns:mc="http://schemas.openxmlformats.org/markup-compatibility/2006">
              <mc:Choice xmlns:v="urn:schemas-microsoft-com:vml" Requires="v">
                <p:oleObj name="AxMath" r:id="rId4" imgW="2442240" imgH="216360" progId="Equation.AxMath">
                  <p:embed/>
                </p:oleObj>
              </mc:Choice>
              <mc:Fallback>
                <p:oleObj name="AxMath" r:id="rId4" imgW="2442240" imgH="216360" progId="Equation.AxMath">
                  <p:embed/>
                  <p:pic>
                    <p:nvPicPr>
                      <p:cNvPr id="0" name=""/>
                      <p:cNvPicPr/>
                      <p:nvPr/>
                    </p:nvPicPr>
                    <p:blipFill>
                      <a:blip r:embed="rId5"/>
                      <a:stretch>
                        <a:fillRect/>
                      </a:stretch>
                    </p:blipFill>
                    <p:spPr>
                      <a:xfrm>
                        <a:off x="8030929" y="3501008"/>
                        <a:ext cx="3921323" cy="346749"/>
                      </a:xfrm>
                      <a:prstGeom prst="rect">
                        <a:avLst/>
                      </a:prstGeom>
                    </p:spPr>
                  </p:pic>
                </p:oleObj>
              </mc:Fallback>
            </mc:AlternateContent>
          </a:graphicData>
        </a:graphic>
      </p:graphicFrame>
      <p:grpSp>
        <p:nvGrpSpPr>
          <p:cNvPr id="28" name="组合 27">
            <a:extLst>
              <a:ext uri="{FF2B5EF4-FFF2-40B4-BE49-F238E27FC236}">
                <a16:creationId xmlns:a16="http://schemas.microsoft.com/office/drawing/2014/main" id="{CA2309F7-C2B0-5096-A1D5-06E5F7FD670F}"/>
              </a:ext>
            </a:extLst>
          </p:cNvPr>
          <p:cNvGrpSpPr/>
          <p:nvPr/>
        </p:nvGrpSpPr>
        <p:grpSpPr>
          <a:xfrm>
            <a:off x="7410617" y="4401108"/>
            <a:ext cx="2436558" cy="380810"/>
            <a:chOff x="3731452" y="4863773"/>
            <a:chExt cx="2436558" cy="380810"/>
          </a:xfrm>
        </p:grpSpPr>
        <p:sp>
          <p:nvSpPr>
            <p:cNvPr id="29" name="任意多边形 37">
              <a:extLst>
                <a:ext uri="{FF2B5EF4-FFF2-40B4-BE49-F238E27FC236}">
                  <a16:creationId xmlns:a16="http://schemas.microsoft.com/office/drawing/2014/main" id="{95D4B2BF-8199-88F3-B413-0B122618604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0" name="文本框 29">
              <a:extLst>
                <a:ext uri="{FF2B5EF4-FFF2-40B4-BE49-F238E27FC236}">
                  <a16:creationId xmlns:a16="http://schemas.microsoft.com/office/drawing/2014/main" id="{F645EA30-F9A6-6989-221D-12DE56BA3B2D}"/>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槽位解码器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1" name="矩形 30">
            <a:extLst>
              <a:ext uri="{FF2B5EF4-FFF2-40B4-BE49-F238E27FC236}">
                <a16:creationId xmlns:a16="http://schemas.microsoft.com/office/drawing/2014/main" id="{266EE7DC-56FC-24F6-8FAC-0E6259AC49D5}"/>
              </a:ext>
            </a:extLst>
          </p:cNvPr>
          <p:cNvSpPr/>
          <p:nvPr/>
        </p:nvSpPr>
        <p:spPr>
          <a:xfrm>
            <a:off x="7428147" y="4742498"/>
            <a:ext cx="4551865" cy="1508224"/>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610B697-4F3A-3E5A-4666-A12FE0394634}"/>
              </a:ext>
            </a:extLst>
          </p:cNvPr>
          <p:cNvSpPr txBox="1"/>
          <p:nvPr/>
        </p:nvSpPr>
        <p:spPr>
          <a:xfrm>
            <a:off x="7426739" y="4777907"/>
            <a:ext cx="4551865" cy="1495409"/>
          </a:xfrm>
          <a:prstGeom prst="rect">
            <a:avLst/>
          </a:prstGeom>
          <a:noFill/>
        </p:spPr>
        <p:txBody>
          <a:bodyPr wrap="square" rtlCol="0">
            <a:spAutoFit/>
          </a:bodyPr>
          <a:lstStyle/>
          <a:p>
            <a:pPr algn="just">
              <a:lnSpc>
                <a:spcPct val="200000"/>
              </a:lnSpc>
            </a:pPr>
            <a:r>
              <a:rPr lang="zh-CN" altLang="en-US" sz="1600" dirty="0">
                <a:latin typeface="微软雅黑" panose="020B0503020204020204" pitchFamily="34" charset="-122"/>
                <a:ea typeface="微软雅黑" panose="020B0503020204020204" pitchFamily="34" charset="-122"/>
              </a:rPr>
              <a:t>在经过全局图交互模块中</a:t>
            </a:r>
            <a:r>
              <a:rPr lang="en-US" altLang="zh-CN" sz="1600" dirty="0">
                <a:latin typeface="微软雅黑" panose="020B0503020204020204" pitchFamily="34" charset="-122"/>
                <a:ea typeface="微软雅黑" panose="020B0503020204020204" pitchFamily="34" charset="-122"/>
              </a:rPr>
              <a:t>L</a:t>
            </a:r>
            <a:r>
              <a:rPr lang="zh-CN" altLang="en-US" sz="1600" dirty="0">
                <a:latin typeface="微软雅黑" panose="020B0503020204020204" pitchFamily="34" charset="-122"/>
                <a:ea typeface="微软雅黑" panose="020B0503020204020204" pitchFamily="34" charset="-122"/>
              </a:rPr>
              <a:t>层的特征融合后，使用</a:t>
            </a:r>
            <a:r>
              <a:rPr lang="en-US" altLang="zh-CN" sz="1600" dirty="0">
                <a:latin typeface="微软雅黑" panose="020B0503020204020204" pitchFamily="34" charset="-122"/>
                <a:ea typeface="微软雅黑" panose="020B0503020204020204" pitchFamily="34" charset="-122"/>
              </a:rPr>
              <a:t>argmax</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Softmax</a:t>
            </a:r>
            <a:r>
              <a:rPr lang="zh-CN" altLang="en-US" sz="1600" dirty="0">
                <a:latin typeface="微软雅黑" panose="020B0503020204020204" pitchFamily="34" charset="-122"/>
                <a:ea typeface="微软雅黑" panose="020B0503020204020204" pitchFamily="34" charset="-122"/>
              </a:rPr>
              <a:t>函数得到槽位预测结果。结果：</a:t>
            </a:r>
            <a:endParaRPr lang="en-US" altLang="zh-CN" sz="1600" dirty="0">
              <a:latin typeface="微软雅黑" panose="020B0503020204020204" pitchFamily="34" charset="-122"/>
              <a:ea typeface="微软雅黑" panose="020B0503020204020204" pitchFamily="34" charset="-122"/>
            </a:endParaRPr>
          </a:p>
        </p:txBody>
      </p:sp>
      <p:graphicFrame>
        <p:nvGraphicFramePr>
          <p:cNvPr id="34" name="对象 33">
            <a:extLst>
              <a:ext uri="{FF2B5EF4-FFF2-40B4-BE49-F238E27FC236}">
                <a16:creationId xmlns:a16="http://schemas.microsoft.com/office/drawing/2014/main" id="{0D856562-D13B-6F09-FED9-644E08047606}"/>
              </a:ext>
            </a:extLst>
          </p:cNvPr>
          <p:cNvGraphicFramePr>
            <a:graphicFrameLocks noChangeAspect="1"/>
          </p:cNvGraphicFramePr>
          <p:nvPr>
            <p:extLst>
              <p:ext uri="{D42A27DB-BD31-4B8C-83A1-F6EECF244321}">
                <p14:modId xmlns:p14="http://schemas.microsoft.com/office/powerpoint/2010/main" val="1643326377"/>
              </p:ext>
            </p:extLst>
          </p:nvPr>
        </p:nvGraphicFramePr>
        <p:xfrm>
          <a:off x="8155582" y="5906998"/>
          <a:ext cx="3730351" cy="402322"/>
        </p:xfrm>
        <a:graphic>
          <a:graphicData uri="http://schemas.openxmlformats.org/presentationml/2006/ole">
            <mc:AlternateContent xmlns:mc="http://schemas.openxmlformats.org/markup-compatibility/2006">
              <mc:Choice xmlns:v="urn:schemas-microsoft-com:vml" Requires="v">
                <p:oleObj name="AxMath" r:id="rId6" imgW="2001960" imgH="216000" progId="Equation.AxMath">
                  <p:embed/>
                </p:oleObj>
              </mc:Choice>
              <mc:Fallback>
                <p:oleObj name="AxMath" r:id="rId6" imgW="2001960" imgH="216000" progId="Equation.AxMath">
                  <p:embed/>
                  <p:pic>
                    <p:nvPicPr>
                      <p:cNvPr id="0" name=""/>
                      <p:cNvPicPr/>
                      <p:nvPr/>
                    </p:nvPicPr>
                    <p:blipFill>
                      <a:blip r:embed="rId7"/>
                      <a:stretch>
                        <a:fillRect/>
                      </a:stretch>
                    </p:blipFill>
                    <p:spPr>
                      <a:xfrm>
                        <a:off x="8155582" y="5906998"/>
                        <a:ext cx="3730351" cy="402322"/>
                      </a:xfrm>
                      <a:prstGeom prst="rect">
                        <a:avLst/>
                      </a:prstGeom>
                    </p:spPr>
                  </p:pic>
                </p:oleObj>
              </mc:Fallback>
            </mc:AlternateContent>
          </a:graphicData>
        </a:graphic>
      </p:graphicFrame>
    </p:spTree>
    <p:extLst>
      <p:ext uri="{BB962C8B-B14F-4D97-AF65-F5344CB8AC3E}">
        <p14:creationId xmlns:p14="http://schemas.microsoft.com/office/powerpoint/2010/main" val="117254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（对比实验：训练）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3" name="表格 11">
            <a:extLst>
              <a:ext uri="{FF2B5EF4-FFF2-40B4-BE49-F238E27FC236}">
                <a16:creationId xmlns:a16="http://schemas.microsoft.com/office/drawing/2014/main" id="{6AED421F-9BF7-EC88-CAF1-2F1D76346E29}"/>
              </a:ext>
            </a:extLst>
          </p:cNvPr>
          <p:cNvGraphicFramePr>
            <a:graphicFrameLocks noGrp="1"/>
          </p:cNvGraphicFramePr>
          <p:nvPr>
            <p:extLst>
              <p:ext uri="{D42A27DB-BD31-4B8C-83A1-F6EECF244321}">
                <p14:modId xmlns:p14="http://schemas.microsoft.com/office/powerpoint/2010/main" val="3185145025"/>
              </p:ext>
            </p:extLst>
          </p:nvPr>
        </p:nvGraphicFramePr>
        <p:xfrm>
          <a:off x="192082" y="1794428"/>
          <a:ext cx="5940000" cy="2966720"/>
        </p:xfrm>
        <a:graphic>
          <a:graphicData uri="http://schemas.openxmlformats.org/drawingml/2006/table">
            <a:tbl>
              <a:tblPr firstRow="1" bandRow="1">
                <a:tableStyleId>{93296810-A885-4BE3-A3E7-6D5BEEA58F35}</a:tableStyleId>
              </a:tblPr>
              <a:tblGrid>
                <a:gridCol w="1260000">
                  <a:extLst>
                    <a:ext uri="{9D8B030D-6E8A-4147-A177-3AD203B41FA5}">
                      <a16:colId xmlns:a16="http://schemas.microsoft.com/office/drawing/2014/main" val="4077379464"/>
                    </a:ext>
                  </a:extLst>
                </a:gridCol>
                <a:gridCol w="792000">
                  <a:extLst>
                    <a:ext uri="{9D8B030D-6E8A-4147-A177-3AD203B41FA5}">
                      <a16:colId xmlns:a16="http://schemas.microsoft.com/office/drawing/2014/main" val="1356329157"/>
                    </a:ext>
                  </a:extLst>
                </a:gridCol>
                <a:gridCol w="828000">
                  <a:extLst>
                    <a:ext uri="{9D8B030D-6E8A-4147-A177-3AD203B41FA5}">
                      <a16:colId xmlns:a16="http://schemas.microsoft.com/office/drawing/2014/main" val="3624620842"/>
                    </a:ext>
                  </a:extLst>
                </a:gridCol>
                <a:gridCol w="1440000">
                  <a:extLst>
                    <a:ext uri="{9D8B030D-6E8A-4147-A177-3AD203B41FA5}">
                      <a16:colId xmlns:a16="http://schemas.microsoft.com/office/drawing/2014/main" val="772018984"/>
                    </a:ext>
                  </a:extLst>
                </a:gridCol>
                <a:gridCol w="792000">
                  <a:extLst>
                    <a:ext uri="{9D8B030D-6E8A-4147-A177-3AD203B41FA5}">
                      <a16:colId xmlns:a16="http://schemas.microsoft.com/office/drawing/2014/main" val="2777634723"/>
                    </a:ext>
                  </a:extLst>
                </a:gridCol>
                <a:gridCol w="828000">
                  <a:extLst>
                    <a:ext uri="{9D8B030D-6E8A-4147-A177-3AD203B41FA5}">
                      <a16:colId xmlns:a16="http://schemas.microsoft.com/office/drawing/2014/main" val="3040067333"/>
                    </a:ext>
                  </a:extLst>
                </a:gridCol>
              </a:tblGrid>
              <a:tr h="37084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名称</a:t>
                      </a: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名称</a:t>
                      </a: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1994194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隐藏单元维度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优化器</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Adam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Adam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6552292"/>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字符向量维度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LR (Learning Rate)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3037816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标签向量维度</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权重衰减</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1e-6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973111081"/>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表示子空间个数</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DR (Dropout Rate)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81510404"/>
                  </a:ext>
                </a:extLst>
              </a:tr>
              <a:tr h="370840">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图</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(Graph)</a:t>
                      </a:r>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层数</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滑动窗口大小</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201978658"/>
                  </a:ext>
                </a:extLst>
              </a:tr>
              <a:tr h="37084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BS (Batch Size)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阈值</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49754179"/>
                  </a:ext>
                </a:extLst>
              </a:tr>
              <a:tr h="37084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EP (Epoch)</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200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200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0" kern="1200" baseline="0" dirty="0">
                          <a:solidFill>
                            <a:schemeClr val="tx1"/>
                          </a:solidFill>
                          <a:latin typeface="Times New Roman" panose="02020603050405020304" pitchFamily="18" charset="0"/>
                          <a:ea typeface="微软雅黑" panose="020B0503020204020204" pitchFamily="34" charset="-122"/>
                          <a:cs typeface="+mn-cs"/>
                        </a:rPr>
                        <a:t>阈值</a:t>
                      </a: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44158599"/>
                  </a:ext>
                </a:extLst>
              </a:tr>
            </a:tbl>
          </a:graphicData>
        </a:graphic>
      </p:graphicFrame>
      <p:sp>
        <p:nvSpPr>
          <p:cNvPr id="12" name="文本框 11">
            <a:extLst>
              <a:ext uri="{FF2B5EF4-FFF2-40B4-BE49-F238E27FC236}">
                <a16:creationId xmlns:a16="http://schemas.microsoft.com/office/drawing/2014/main" id="{733F5220-CBB6-A537-B263-77B9DB249044}"/>
              </a:ext>
            </a:extLst>
          </p:cNvPr>
          <p:cNvSpPr txBox="1"/>
          <p:nvPr/>
        </p:nvSpPr>
        <p:spPr>
          <a:xfrm>
            <a:off x="1617082" y="1442302"/>
            <a:ext cx="309000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所提模型主要超参数的配置信息</a:t>
            </a:r>
          </a:p>
        </p:txBody>
      </p:sp>
      <p:pic>
        <p:nvPicPr>
          <p:cNvPr id="5" name="图片 4" descr="图表&#10;&#10;描述已自动生成">
            <a:extLst>
              <a:ext uri="{FF2B5EF4-FFF2-40B4-BE49-F238E27FC236}">
                <a16:creationId xmlns:a16="http://schemas.microsoft.com/office/drawing/2014/main" id="{35D96E81-C7C5-C9BE-7382-A52624B5C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583" y="2286534"/>
            <a:ext cx="5786837" cy="2284932"/>
          </a:xfrm>
          <a:prstGeom prst="rect">
            <a:avLst/>
          </a:prstGeom>
        </p:spPr>
      </p:pic>
      <p:sp>
        <p:nvSpPr>
          <p:cNvPr id="6" name="文本框 5">
            <a:extLst>
              <a:ext uri="{FF2B5EF4-FFF2-40B4-BE49-F238E27FC236}">
                <a16:creationId xmlns:a16="http://schemas.microsoft.com/office/drawing/2014/main" id="{44CF989A-4A38-F83D-48D8-41B85C12B2D5}"/>
              </a:ext>
            </a:extLst>
          </p:cNvPr>
          <p:cNvSpPr txBox="1"/>
          <p:nvPr/>
        </p:nvSpPr>
        <p:spPr>
          <a:xfrm>
            <a:off x="3032431" y="5029935"/>
            <a:ext cx="6324304" cy="1495409"/>
          </a:xfrm>
          <a:prstGeom prst="rect">
            <a:avLst/>
          </a:prstGeom>
          <a:noFill/>
        </p:spPr>
        <p:txBody>
          <a:bodyPr wrap="square" rtlCol="0">
            <a:spAutoFit/>
          </a:bodyPr>
          <a:lstStyle/>
          <a:p>
            <a:pPr algn="just">
              <a:lnSpc>
                <a:spcPct val="200000"/>
              </a:lnSpc>
            </a:pPr>
            <a:r>
              <a:rPr lang="zh-CN" altLang="en-US" sz="1600" dirty="0">
                <a:latin typeface="微软雅黑" panose="020B0503020204020204" pitchFamily="34" charset="-122"/>
                <a:ea typeface="微软雅黑" panose="020B0503020204020204" pitchFamily="34" charset="-122"/>
              </a:rPr>
              <a:t>在所有对照组实验中，论文选择在</a:t>
            </a:r>
            <a:r>
              <a:rPr lang="zh-CN" altLang="en-US" sz="1600" dirty="0">
                <a:solidFill>
                  <a:srgbClr val="C00000"/>
                </a:solidFill>
                <a:latin typeface="微软雅黑" panose="020B0503020204020204" pitchFamily="34" charset="-122"/>
                <a:ea typeface="微软雅黑" panose="020B0503020204020204" pitchFamily="34" charset="-122"/>
              </a:rPr>
              <a:t>验证集上表现最佳</a:t>
            </a:r>
            <a:r>
              <a:rPr lang="zh-CN" altLang="en-US" sz="1600" dirty="0">
                <a:latin typeface="微软雅黑" panose="020B0503020204020204" pitchFamily="34" charset="-122"/>
                <a:ea typeface="微软雅黑" panose="020B0503020204020204" pitchFamily="34" charset="-122"/>
              </a:rPr>
              <a:t>的模型作为训练好的模型，然后</a:t>
            </a:r>
            <a:r>
              <a:rPr lang="zh-CN" altLang="en-US" sz="1600" dirty="0">
                <a:solidFill>
                  <a:srgbClr val="C00000"/>
                </a:solidFill>
                <a:latin typeface="微软雅黑" panose="020B0503020204020204" pitchFamily="34" charset="-122"/>
                <a:ea typeface="微软雅黑" panose="020B0503020204020204" pitchFamily="34" charset="-122"/>
              </a:rPr>
              <a:t>在测试集上对其进行测试</a:t>
            </a:r>
            <a:r>
              <a:rPr lang="zh-CN" altLang="en-US" sz="1600" dirty="0">
                <a:latin typeface="微软雅黑" panose="020B0503020204020204" pitchFamily="34" charset="-122"/>
                <a:ea typeface="微软雅黑" panose="020B0503020204020204" pitchFamily="34" charset="-122"/>
              </a:rPr>
              <a:t>以进行公平比较。此外，在模型构建过程中没有使用任何例如以</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语言进行编程的加速技巧。</a:t>
            </a:r>
            <a:endParaRPr lang="en-US" altLang="zh-CN" sz="16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ABF4815-1FEE-9294-E7FD-7F5CFEB3AA64}"/>
              </a:ext>
            </a:extLst>
          </p:cNvPr>
          <p:cNvSpPr/>
          <p:nvPr/>
        </p:nvSpPr>
        <p:spPr>
          <a:xfrm>
            <a:off x="3040619" y="5012616"/>
            <a:ext cx="6324304" cy="1547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90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（对比实验：结果）</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12" name="文本框 11">
            <a:extLst>
              <a:ext uri="{FF2B5EF4-FFF2-40B4-BE49-F238E27FC236}">
                <a16:creationId xmlns:a16="http://schemas.microsoft.com/office/drawing/2014/main" id="{733F5220-CBB6-A537-B263-77B9DB249044}"/>
              </a:ext>
            </a:extLst>
          </p:cNvPr>
          <p:cNvSpPr txBox="1"/>
          <p:nvPr/>
        </p:nvSpPr>
        <p:spPr>
          <a:xfrm>
            <a:off x="3280497" y="1382741"/>
            <a:ext cx="563100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模型在两个数据集上的实验结果（红色：最好 蓝色：次好）</a:t>
            </a:r>
          </a:p>
        </p:txBody>
      </p:sp>
      <p:graphicFrame>
        <p:nvGraphicFramePr>
          <p:cNvPr id="2" name="表格 3">
            <a:extLst>
              <a:ext uri="{FF2B5EF4-FFF2-40B4-BE49-F238E27FC236}">
                <a16:creationId xmlns:a16="http://schemas.microsoft.com/office/drawing/2014/main" id="{42252225-DB13-F328-7FF1-851A30AE9E94}"/>
              </a:ext>
            </a:extLst>
          </p:cNvPr>
          <p:cNvGraphicFramePr>
            <a:graphicFrameLocks noGrp="1"/>
          </p:cNvGraphicFramePr>
          <p:nvPr>
            <p:extLst>
              <p:ext uri="{D42A27DB-BD31-4B8C-83A1-F6EECF244321}">
                <p14:modId xmlns:p14="http://schemas.microsoft.com/office/powerpoint/2010/main" val="3115194929"/>
              </p:ext>
            </p:extLst>
          </p:nvPr>
        </p:nvGraphicFramePr>
        <p:xfrm>
          <a:off x="336000" y="1693324"/>
          <a:ext cx="11520000" cy="3931920"/>
        </p:xfrm>
        <a:graphic>
          <a:graphicData uri="http://schemas.openxmlformats.org/drawingml/2006/table">
            <a:tbl>
              <a:tblPr firstRow="1" bandRow="1">
                <a:tableStyleId>{93296810-A885-4BE3-A3E7-6D5BEEA58F35}</a:tableStyleId>
              </a:tblPr>
              <a:tblGrid>
                <a:gridCol w="1116000">
                  <a:extLst>
                    <a:ext uri="{9D8B030D-6E8A-4147-A177-3AD203B41FA5}">
                      <a16:colId xmlns:a16="http://schemas.microsoft.com/office/drawing/2014/main" val="3159585896"/>
                    </a:ext>
                  </a:extLst>
                </a:gridCol>
                <a:gridCol w="972000">
                  <a:extLst>
                    <a:ext uri="{9D8B030D-6E8A-4147-A177-3AD203B41FA5}">
                      <a16:colId xmlns:a16="http://schemas.microsoft.com/office/drawing/2014/main" val="3759510165"/>
                    </a:ext>
                  </a:extLst>
                </a:gridCol>
                <a:gridCol w="972000">
                  <a:extLst>
                    <a:ext uri="{9D8B030D-6E8A-4147-A177-3AD203B41FA5}">
                      <a16:colId xmlns:a16="http://schemas.microsoft.com/office/drawing/2014/main" val="2699237580"/>
                    </a:ext>
                  </a:extLst>
                </a:gridCol>
                <a:gridCol w="792000">
                  <a:extLst>
                    <a:ext uri="{9D8B030D-6E8A-4147-A177-3AD203B41FA5}">
                      <a16:colId xmlns:a16="http://schemas.microsoft.com/office/drawing/2014/main" val="165431849"/>
                    </a:ext>
                  </a:extLst>
                </a:gridCol>
                <a:gridCol w="1296000">
                  <a:extLst>
                    <a:ext uri="{9D8B030D-6E8A-4147-A177-3AD203B41FA5}">
                      <a16:colId xmlns:a16="http://schemas.microsoft.com/office/drawing/2014/main" val="3228980598"/>
                    </a:ext>
                  </a:extLst>
                </a:gridCol>
                <a:gridCol w="1152000">
                  <a:extLst>
                    <a:ext uri="{9D8B030D-6E8A-4147-A177-3AD203B41FA5}">
                      <a16:colId xmlns:a16="http://schemas.microsoft.com/office/drawing/2014/main" val="2822074811"/>
                    </a:ext>
                  </a:extLst>
                </a:gridCol>
                <a:gridCol w="972000">
                  <a:extLst>
                    <a:ext uri="{9D8B030D-6E8A-4147-A177-3AD203B41FA5}">
                      <a16:colId xmlns:a16="http://schemas.microsoft.com/office/drawing/2014/main" val="2582606826"/>
                    </a:ext>
                  </a:extLst>
                </a:gridCol>
                <a:gridCol w="972000">
                  <a:extLst>
                    <a:ext uri="{9D8B030D-6E8A-4147-A177-3AD203B41FA5}">
                      <a16:colId xmlns:a16="http://schemas.microsoft.com/office/drawing/2014/main" val="2141197680"/>
                    </a:ext>
                  </a:extLst>
                </a:gridCol>
                <a:gridCol w="792000">
                  <a:extLst>
                    <a:ext uri="{9D8B030D-6E8A-4147-A177-3AD203B41FA5}">
                      <a16:colId xmlns:a16="http://schemas.microsoft.com/office/drawing/2014/main" val="1937373605"/>
                    </a:ext>
                  </a:extLst>
                </a:gridCol>
                <a:gridCol w="1296000">
                  <a:extLst>
                    <a:ext uri="{9D8B030D-6E8A-4147-A177-3AD203B41FA5}">
                      <a16:colId xmlns:a16="http://schemas.microsoft.com/office/drawing/2014/main" val="2628887841"/>
                    </a:ext>
                  </a:extLst>
                </a:gridCol>
                <a:gridCol w="1188000">
                  <a:extLst>
                    <a:ext uri="{9D8B030D-6E8A-4147-A177-3AD203B41FA5}">
                      <a16:colId xmlns:a16="http://schemas.microsoft.com/office/drawing/2014/main" val="1866146709"/>
                    </a:ext>
                  </a:extLst>
                </a:gridCol>
              </a:tblGrid>
              <a:tr h="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5">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gridSpan="5">
                  <a:txBody>
                    <a:bodyPr/>
                    <a:lstStyle/>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613994917"/>
                  </a:ext>
                </a:extLst>
              </a:tr>
              <a:tr h="0">
                <a:tc vMerge="1">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内存占用率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lnR w="12700" cap="flat" cmpd="sng" algn="ctr">
                      <a:solidFill>
                        <a:schemeClr val="tx1"/>
                      </a:solidFill>
                      <a:prstDash val="solid"/>
                      <a:round/>
                      <a:headEnd type="none" w="med" len="med"/>
                      <a:tailEnd type="none" w="med" len="med"/>
                    </a:ln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lnL w="12700" cap="flat" cmpd="sng" algn="ctr">
                      <a:solidFill>
                        <a:schemeClr val="tx1"/>
                      </a:solidFill>
                      <a:prstDash val="solid"/>
                      <a:round/>
                      <a:headEnd type="none" w="med" len="med"/>
                      <a:tailEnd type="none" w="med" len="med"/>
                    </a:lnL>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内存利用率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extLst>
                  <a:ext uri="{0D108BD9-81ED-4DB2-BD59-A6C34878D82A}">
                    <a16:rowId xmlns:a16="http://schemas.microsoft.com/office/drawing/2014/main" val="2510139648"/>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Attention </a:t>
                      </a:r>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BiRNN</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[85]</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39.1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59.5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89.4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142025937"/>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Slot-Gated</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[29]</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35.5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63.9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11.7±1.1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55.4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12.3±1.7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72753346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Bi-Model</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[53]</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83.9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63.4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80157871"/>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SF-ID</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[32]</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34.9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14.2±1.3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14.6±1.2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144117697"/>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Stack-Propagation (</a:t>
                      </a:r>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Concat</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[31]</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39.6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36.6±2.1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93.7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37.7±2.3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1292483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Joint Multiple ID-SF</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[86]</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73.4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62.9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672958149"/>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AGIF</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[81]</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86.7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53.7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7.3±0.5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43.1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7.2±0.4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93266418"/>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SDJN</a:t>
                      </a:r>
                      <a:r>
                        <a:rPr lang="en-US" altLang="zh-CN" sz="1200" b="0" kern="1200" baseline="30000" dirty="0">
                          <a:solidFill>
                            <a:schemeClr val="tx1"/>
                          </a:solidFill>
                          <a:latin typeface="Times New Roman" panose="02020603050405020304" pitchFamily="18" charset="0"/>
                          <a:ea typeface="微软雅黑" panose="020B0503020204020204" pitchFamily="34" charset="-122"/>
                          <a:cs typeface="+mn-cs"/>
                        </a:rPr>
                        <a:t>[87]</a:t>
                      </a:r>
                      <a:endParaRPr lang="zh-CN" altLang="en-US" sz="1200" b="0" kern="1200" baseline="3000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75.7</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96.5</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94.4</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572360"/>
                  </a:ext>
                </a:extLst>
              </a:tr>
              <a:tr h="0">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LAGIM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10.2±0.3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83522542"/>
                  </a:ext>
                </a:extLst>
              </a:tr>
            </a:tbl>
          </a:graphicData>
        </a:graphic>
      </p:graphicFrame>
      <p:sp>
        <p:nvSpPr>
          <p:cNvPr id="6" name="椭圆 5">
            <a:extLst>
              <a:ext uri="{FF2B5EF4-FFF2-40B4-BE49-F238E27FC236}">
                <a16:creationId xmlns:a16="http://schemas.microsoft.com/office/drawing/2014/main" id="{071F190E-4306-4557-AB29-7994496E9D2F}"/>
              </a:ext>
            </a:extLst>
          </p:cNvPr>
          <p:cNvSpPr/>
          <p:nvPr/>
        </p:nvSpPr>
        <p:spPr>
          <a:xfrm>
            <a:off x="1699573"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7" name="椭圆 6">
            <a:extLst>
              <a:ext uri="{FF2B5EF4-FFF2-40B4-BE49-F238E27FC236}">
                <a16:creationId xmlns:a16="http://schemas.microsoft.com/office/drawing/2014/main" id="{9DBF6805-5960-D8F6-C746-B45F89F923AB}"/>
              </a:ext>
            </a:extLst>
          </p:cNvPr>
          <p:cNvSpPr/>
          <p:nvPr/>
        </p:nvSpPr>
        <p:spPr>
          <a:xfrm>
            <a:off x="2664059"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8" name="椭圆 7">
            <a:extLst>
              <a:ext uri="{FF2B5EF4-FFF2-40B4-BE49-F238E27FC236}">
                <a16:creationId xmlns:a16="http://schemas.microsoft.com/office/drawing/2014/main" id="{DD03BBC7-B5FE-3C64-8E3E-9C378075AFD3}"/>
              </a:ext>
            </a:extLst>
          </p:cNvPr>
          <p:cNvSpPr/>
          <p:nvPr/>
        </p:nvSpPr>
        <p:spPr>
          <a:xfrm>
            <a:off x="3539716"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9" name="椭圆 8">
            <a:extLst>
              <a:ext uri="{FF2B5EF4-FFF2-40B4-BE49-F238E27FC236}">
                <a16:creationId xmlns:a16="http://schemas.microsoft.com/office/drawing/2014/main" id="{0F0F1658-EB77-C762-B87A-C3DE5962C4F2}"/>
              </a:ext>
            </a:extLst>
          </p:cNvPr>
          <p:cNvSpPr/>
          <p:nvPr/>
        </p:nvSpPr>
        <p:spPr>
          <a:xfrm>
            <a:off x="6884149"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椭圆 9">
            <a:extLst>
              <a:ext uri="{FF2B5EF4-FFF2-40B4-BE49-F238E27FC236}">
                <a16:creationId xmlns:a16="http://schemas.microsoft.com/office/drawing/2014/main" id="{2394EA02-ED69-9D4E-403D-D9114C403D2B}"/>
              </a:ext>
            </a:extLst>
          </p:cNvPr>
          <p:cNvSpPr/>
          <p:nvPr/>
        </p:nvSpPr>
        <p:spPr>
          <a:xfrm>
            <a:off x="7856257"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椭圆 10">
            <a:extLst>
              <a:ext uri="{FF2B5EF4-FFF2-40B4-BE49-F238E27FC236}">
                <a16:creationId xmlns:a16="http://schemas.microsoft.com/office/drawing/2014/main" id="{068C374D-6A4C-2875-FB2B-BB44393DBC80}"/>
              </a:ext>
            </a:extLst>
          </p:cNvPr>
          <p:cNvSpPr/>
          <p:nvPr/>
        </p:nvSpPr>
        <p:spPr>
          <a:xfrm>
            <a:off x="8720353" y="540097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3" name="椭圆 12">
            <a:extLst>
              <a:ext uri="{FF2B5EF4-FFF2-40B4-BE49-F238E27FC236}">
                <a16:creationId xmlns:a16="http://schemas.microsoft.com/office/drawing/2014/main" id="{632A8EF5-0EC5-178D-B302-205CB00E8BBC}"/>
              </a:ext>
            </a:extLst>
          </p:cNvPr>
          <p:cNvSpPr/>
          <p:nvPr/>
        </p:nvSpPr>
        <p:spPr>
          <a:xfrm>
            <a:off x="1699573" y="5117062"/>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8" name="椭圆 17">
            <a:extLst>
              <a:ext uri="{FF2B5EF4-FFF2-40B4-BE49-F238E27FC236}">
                <a16:creationId xmlns:a16="http://schemas.microsoft.com/office/drawing/2014/main" id="{224A5DA3-688D-A435-552F-813E8D5D8792}"/>
              </a:ext>
            </a:extLst>
          </p:cNvPr>
          <p:cNvSpPr/>
          <p:nvPr/>
        </p:nvSpPr>
        <p:spPr>
          <a:xfrm>
            <a:off x="2664060"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0" name="椭圆 19">
            <a:extLst>
              <a:ext uri="{FF2B5EF4-FFF2-40B4-BE49-F238E27FC236}">
                <a16:creationId xmlns:a16="http://schemas.microsoft.com/office/drawing/2014/main" id="{3C248398-0F3B-4A63-0C99-5C5F763455F3}"/>
              </a:ext>
            </a:extLst>
          </p:cNvPr>
          <p:cNvSpPr/>
          <p:nvPr/>
        </p:nvSpPr>
        <p:spPr>
          <a:xfrm>
            <a:off x="3539716"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1" name="椭圆 20">
            <a:extLst>
              <a:ext uri="{FF2B5EF4-FFF2-40B4-BE49-F238E27FC236}">
                <a16:creationId xmlns:a16="http://schemas.microsoft.com/office/drawing/2014/main" id="{9B8CC8F1-8DB6-37DA-F479-A16A1B9CFC68}"/>
              </a:ext>
            </a:extLst>
          </p:cNvPr>
          <p:cNvSpPr/>
          <p:nvPr/>
        </p:nvSpPr>
        <p:spPr>
          <a:xfrm>
            <a:off x="6884148" y="5115124"/>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2" name="椭圆 21">
            <a:extLst>
              <a:ext uri="{FF2B5EF4-FFF2-40B4-BE49-F238E27FC236}">
                <a16:creationId xmlns:a16="http://schemas.microsoft.com/office/drawing/2014/main" id="{5C2F48AC-F66A-CBBB-2347-EA40885A3980}"/>
              </a:ext>
            </a:extLst>
          </p:cNvPr>
          <p:cNvSpPr/>
          <p:nvPr/>
        </p:nvSpPr>
        <p:spPr>
          <a:xfrm>
            <a:off x="7856257" y="5115124"/>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4" name="椭圆 23">
            <a:extLst>
              <a:ext uri="{FF2B5EF4-FFF2-40B4-BE49-F238E27FC236}">
                <a16:creationId xmlns:a16="http://schemas.microsoft.com/office/drawing/2014/main" id="{B46F5772-2C57-5A1B-D396-459AEB12F53C}"/>
              </a:ext>
            </a:extLst>
          </p:cNvPr>
          <p:cNvSpPr/>
          <p:nvPr/>
        </p:nvSpPr>
        <p:spPr>
          <a:xfrm>
            <a:off x="8719149" y="512180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5" name="椭圆 24">
            <a:extLst>
              <a:ext uri="{FF2B5EF4-FFF2-40B4-BE49-F238E27FC236}">
                <a16:creationId xmlns:a16="http://schemas.microsoft.com/office/drawing/2014/main" id="{4D0AA4EC-E4CB-8752-0F0E-C41848CA9DA5}"/>
              </a:ext>
            </a:extLst>
          </p:cNvPr>
          <p:cNvSpPr/>
          <p:nvPr/>
        </p:nvSpPr>
        <p:spPr>
          <a:xfrm>
            <a:off x="5627564" y="4798860"/>
            <a:ext cx="864480" cy="269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6" name="椭圆 25">
            <a:extLst>
              <a:ext uri="{FF2B5EF4-FFF2-40B4-BE49-F238E27FC236}">
                <a16:creationId xmlns:a16="http://schemas.microsoft.com/office/drawing/2014/main" id="{07903923-EDDD-9360-1F04-F6AF8B81066B}"/>
              </a:ext>
            </a:extLst>
          </p:cNvPr>
          <p:cNvSpPr/>
          <p:nvPr/>
        </p:nvSpPr>
        <p:spPr>
          <a:xfrm>
            <a:off x="4579893" y="5403796"/>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7" name="椭圆 26">
            <a:extLst>
              <a:ext uri="{FF2B5EF4-FFF2-40B4-BE49-F238E27FC236}">
                <a16:creationId xmlns:a16="http://schemas.microsoft.com/office/drawing/2014/main" id="{2FC72CFF-F56A-A666-851A-AAE485C7890F}"/>
              </a:ext>
            </a:extLst>
          </p:cNvPr>
          <p:cNvSpPr/>
          <p:nvPr/>
        </p:nvSpPr>
        <p:spPr>
          <a:xfrm>
            <a:off x="4579892" y="2932469"/>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28" name="椭圆 27">
            <a:extLst>
              <a:ext uri="{FF2B5EF4-FFF2-40B4-BE49-F238E27FC236}">
                <a16:creationId xmlns:a16="http://schemas.microsoft.com/office/drawing/2014/main" id="{AB8681A4-6894-B5C9-C6B6-FE21021E2FF5}"/>
              </a:ext>
            </a:extLst>
          </p:cNvPr>
          <p:cNvSpPr/>
          <p:nvPr/>
        </p:nvSpPr>
        <p:spPr>
          <a:xfrm>
            <a:off x="5627564" y="5364974"/>
            <a:ext cx="864480" cy="26910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8" name="椭圆 37">
            <a:extLst>
              <a:ext uri="{FF2B5EF4-FFF2-40B4-BE49-F238E27FC236}">
                <a16:creationId xmlns:a16="http://schemas.microsoft.com/office/drawing/2014/main" id="{75CCB16D-4454-B717-130B-2FA11D547DB4}"/>
              </a:ext>
            </a:extLst>
          </p:cNvPr>
          <p:cNvSpPr/>
          <p:nvPr/>
        </p:nvSpPr>
        <p:spPr>
          <a:xfrm>
            <a:off x="9762237" y="5400978"/>
            <a:ext cx="471991" cy="197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5" name="椭圆 44">
            <a:extLst>
              <a:ext uri="{FF2B5EF4-FFF2-40B4-BE49-F238E27FC236}">
                <a16:creationId xmlns:a16="http://schemas.microsoft.com/office/drawing/2014/main" id="{97619980-5673-BFB6-6AA4-7151D445ADF1}"/>
              </a:ext>
            </a:extLst>
          </p:cNvPr>
          <p:cNvSpPr/>
          <p:nvPr/>
        </p:nvSpPr>
        <p:spPr>
          <a:xfrm>
            <a:off x="9764469" y="4846873"/>
            <a:ext cx="471991" cy="19709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6" name="椭圆 45">
            <a:extLst>
              <a:ext uri="{FF2B5EF4-FFF2-40B4-BE49-F238E27FC236}">
                <a16:creationId xmlns:a16="http://schemas.microsoft.com/office/drawing/2014/main" id="{0E313A8D-568F-8F8C-3CB6-DFE5C8A99BA1}"/>
              </a:ext>
            </a:extLst>
          </p:cNvPr>
          <p:cNvSpPr/>
          <p:nvPr/>
        </p:nvSpPr>
        <p:spPr>
          <a:xfrm>
            <a:off x="10812524" y="4813580"/>
            <a:ext cx="864480" cy="269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7" name="椭圆 46">
            <a:extLst>
              <a:ext uri="{FF2B5EF4-FFF2-40B4-BE49-F238E27FC236}">
                <a16:creationId xmlns:a16="http://schemas.microsoft.com/office/drawing/2014/main" id="{5CB79503-2280-589F-7DDC-A338EE6BF655}"/>
              </a:ext>
            </a:extLst>
          </p:cNvPr>
          <p:cNvSpPr/>
          <p:nvPr/>
        </p:nvSpPr>
        <p:spPr>
          <a:xfrm>
            <a:off x="10812524" y="5360556"/>
            <a:ext cx="864480" cy="26910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48" name="文本框 47">
            <a:extLst>
              <a:ext uri="{FF2B5EF4-FFF2-40B4-BE49-F238E27FC236}">
                <a16:creationId xmlns:a16="http://schemas.microsoft.com/office/drawing/2014/main" id="{308B6B63-C90C-69B9-C40D-665187F25D5B}"/>
              </a:ext>
            </a:extLst>
          </p:cNvPr>
          <p:cNvSpPr txBox="1"/>
          <p:nvPr/>
        </p:nvSpPr>
        <p:spPr>
          <a:xfrm>
            <a:off x="336000" y="5694347"/>
            <a:ext cx="11512000" cy="830997"/>
          </a:xfrm>
          <a:prstGeom prst="rect">
            <a:avLst/>
          </a:prstGeom>
          <a:noFill/>
        </p:spPr>
        <p:txBody>
          <a:bodyPr wrap="square" rtlCol="0">
            <a:spAutoFit/>
          </a:bodyPr>
          <a:lstStyle/>
          <a:p>
            <a:pPr algn="just" eaLnBrk="1" hangingPunct="1"/>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上，与对比组中预测效果最好的</a:t>
            </a:r>
            <a:r>
              <a:rPr lang="en-US" altLang="zh-CN" sz="1600" dirty="0">
                <a:latin typeface="微软雅黑" panose="020B0503020204020204" pitchFamily="34" charset="-122"/>
                <a:ea typeface="微软雅黑" panose="020B0503020204020204" pitchFamily="34" charset="-122"/>
              </a:rPr>
              <a:t>SDJN</a:t>
            </a:r>
            <a:r>
              <a:rPr lang="zh-CN" altLang="en-US" sz="1600" dirty="0">
                <a:latin typeface="微软雅黑" panose="020B0503020204020204" pitchFamily="34" charset="-122"/>
                <a:ea typeface="微软雅黑" panose="020B0503020204020204" pitchFamily="34" charset="-122"/>
              </a:rPr>
              <a:t>相比，本章所提模型的整体准确率</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、意图准确率</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和槽位</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5.3%</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0.7%</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；与对比组中</a:t>
            </a:r>
            <a:r>
              <a:rPr lang="en-US" altLang="zh-CN" sz="1600" dirty="0">
                <a:latin typeface="微软雅黑" panose="020B0503020204020204" pitchFamily="34" charset="-122"/>
                <a:ea typeface="微软雅黑" panose="020B0503020204020204" pitchFamily="34" charset="-122"/>
              </a:rPr>
              <a:t>GMUR</a:t>
            </a:r>
            <a:r>
              <a:rPr lang="zh-CN" altLang="en-US" sz="1600" dirty="0">
                <a:latin typeface="微软雅黑" panose="020B0503020204020204" pitchFamily="34" charset="-122"/>
                <a:ea typeface="微软雅黑" panose="020B0503020204020204" pitchFamily="34" charset="-122"/>
              </a:rPr>
              <a:t>最小的</a:t>
            </a:r>
            <a:r>
              <a:rPr lang="en-US" altLang="zh-CN" sz="1600" dirty="0">
                <a:latin typeface="微软雅黑" panose="020B0503020204020204" pitchFamily="34" charset="-122"/>
                <a:ea typeface="微软雅黑" panose="020B0503020204020204" pitchFamily="34" charset="-122"/>
              </a:rPr>
              <a:t>Slot-Gated</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1.62%</a:t>
            </a:r>
            <a:r>
              <a:rPr lang="zh-CN" altLang="en-US" sz="1600" dirty="0">
                <a:latin typeface="微软雅黑" panose="020B0503020204020204" pitchFamily="34" charset="-122"/>
                <a:ea typeface="微软雅黑" panose="020B0503020204020204" pitchFamily="34" charset="-122"/>
              </a:rPr>
              <a:t>；与对比组中</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值最小的</a:t>
            </a:r>
            <a:r>
              <a:rPr lang="en-US" altLang="zh-CN" sz="1600" dirty="0">
                <a:latin typeface="微软雅黑" panose="020B0503020204020204" pitchFamily="34" charset="-122"/>
                <a:ea typeface="微软雅黑" panose="020B0503020204020204" pitchFamily="34" charset="-122"/>
              </a:rPr>
              <a:t>AGIF</a:t>
            </a:r>
            <a:r>
              <a:rPr lang="zh-CN" altLang="en-US" sz="1600" dirty="0">
                <a:latin typeface="微软雅黑" panose="020B0503020204020204" pitchFamily="34" charset="-122"/>
                <a:ea typeface="微软雅黑" panose="020B0503020204020204" pitchFamily="34" charset="-122"/>
              </a:rPr>
              <a:t>相比，</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的均值</a:t>
            </a:r>
            <a:r>
              <a:rPr lang="zh-CN" altLang="en-US" sz="1600" dirty="0">
                <a:solidFill>
                  <a:srgbClr val="C00000"/>
                </a:solidFill>
                <a:latin typeface="微软雅黑" panose="020B0503020204020204" pitchFamily="34" charset="-122"/>
                <a:ea typeface="微软雅黑" panose="020B0503020204020204" pitchFamily="34" charset="-122"/>
              </a:rPr>
              <a:t>上升了</a:t>
            </a:r>
            <a:r>
              <a:rPr lang="en-US" altLang="zh-CN" sz="1600" dirty="0">
                <a:solidFill>
                  <a:srgbClr val="C00000"/>
                </a:solidFill>
                <a:latin typeface="微软雅黑" panose="020B0503020204020204" pitchFamily="34" charset="-122"/>
                <a:ea typeface="微软雅黑" panose="020B0503020204020204" pitchFamily="34" charset="-122"/>
              </a:rPr>
              <a:t>3ms</a:t>
            </a:r>
            <a:r>
              <a:rPr lang="zh-CN" altLang="en-US" sz="1600" dirty="0">
                <a:solidFill>
                  <a:srgbClr val="C00000"/>
                </a:solidFill>
                <a:latin typeface="微软雅黑" panose="020B0503020204020204" pitchFamily="34" charset="-122"/>
                <a:ea typeface="微软雅黑" panose="020B0503020204020204" pitchFamily="34" charset="-122"/>
              </a:rPr>
              <a:t>（在实际应用中影响较小）</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FFD3D062-6FC7-FAC3-F427-3498B392AB4F}"/>
              </a:ext>
            </a:extLst>
          </p:cNvPr>
          <p:cNvSpPr/>
          <p:nvPr/>
        </p:nvSpPr>
        <p:spPr>
          <a:xfrm>
            <a:off x="328000" y="5707314"/>
            <a:ext cx="11520000" cy="8180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439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（对比实验：可视化）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5" name="图片 4" descr="图表, 散点图&#10;&#10;描述已自动生成">
            <a:extLst>
              <a:ext uri="{FF2B5EF4-FFF2-40B4-BE49-F238E27FC236}">
                <a16:creationId xmlns:a16="http://schemas.microsoft.com/office/drawing/2014/main" id="{32551B8E-DC63-73E0-6264-F1D3CE70D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82" y="1743153"/>
            <a:ext cx="5291850" cy="2106520"/>
          </a:xfrm>
          <a:prstGeom prst="rect">
            <a:avLst/>
          </a:prstGeom>
        </p:spPr>
      </p:pic>
      <p:sp>
        <p:nvSpPr>
          <p:cNvPr id="6" name="文本框 5">
            <a:extLst>
              <a:ext uri="{FF2B5EF4-FFF2-40B4-BE49-F238E27FC236}">
                <a16:creationId xmlns:a16="http://schemas.microsoft.com/office/drawing/2014/main" id="{87BE36C3-682F-667F-C927-72FEA5FAA64E}"/>
              </a:ext>
            </a:extLst>
          </p:cNvPr>
          <p:cNvSpPr txBox="1"/>
          <p:nvPr/>
        </p:nvSpPr>
        <p:spPr>
          <a:xfrm>
            <a:off x="1242821" y="3921984"/>
            <a:ext cx="319037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各个模型实验结果的可视化处理</a:t>
            </a:r>
          </a:p>
        </p:txBody>
      </p:sp>
      <p:pic>
        <p:nvPicPr>
          <p:cNvPr id="9" name="图片 8" descr="图表&#10;&#10;描述已自动生成">
            <a:extLst>
              <a:ext uri="{FF2B5EF4-FFF2-40B4-BE49-F238E27FC236}">
                <a16:creationId xmlns:a16="http://schemas.microsoft.com/office/drawing/2014/main" id="{03C6A267-8278-412B-B289-11600F90AA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0332" y="1664804"/>
            <a:ext cx="6346275" cy="2263218"/>
          </a:xfrm>
          <a:prstGeom prst="rect">
            <a:avLst/>
          </a:prstGeom>
        </p:spPr>
      </p:pic>
      <p:sp>
        <p:nvSpPr>
          <p:cNvPr id="10" name="文本框 9">
            <a:extLst>
              <a:ext uri="{FF2B5EF4-FFF2-40B4-BE49-F238E27FC236}">
                <a16:creationId xmlns:a16="http://schemas.microsoft.com/office/drawing/2014/main" id="{1B90508D-B587-82A8-1431-4E47E0F45F63}"/>
              </a:ext>
            </a:extLst>
          </p:cNvPr>
          <p:cNvSpPr txBox="1"/>
          <p:nvPr/>
        </p:nvSpPr>
        <p:spPr>
          <a:xfrm>
            <a:off x="192082" y="4473116"/>
            <a:ext cx="5291850" cy="1895519"/>
          </a:xfrm>
          <a:prstGeom prst="rect">
            <a:avLst/>
          </a:prstGeom>
          <a:noFill/>
        </p:spPr>
        <p:txBody>
          <a:bodyPr wrap="square" rtlCol="0">
            <a:spAutoFit/>
          </a:bodyPr>
          <a:lstStyle/>
          <a:p>
            <a:pPr algn="just" eaLnBrk="1" hangingPunct="1">
              <a:lnSpc>
                <a:spcPct val="150000"/>
              </a:lnSpc>
            </a:pPr>
            <a:r>
              <a:rPr lang="zh-CN" altLang="en-US" sz="1600" dirty="0">
                <a:latin typeface="微软雅黑" panose="020B0503020204020204" pitchFamily="34" charset="-122"/>
                <a:ea typeface="微软雅黑" panose="020B0503020204020204" pitchFamily="34" charset="-122"/>
              </a:rPr>
              <a:t>可以看出，本章所提模型的对应点在两幅图上都位于</a:t>
            </a:r>
            <a:r>
              <a:rPr lang="zh-CN" altLang="en-US" sz="1600" dirty="0">
                <a:solidFill>
                  <a:srgbClr val="C00000"/>
                </a:solidFill>
                <a:latin typeface="微软雅黑" panose="020B0503020204020204" pitchFamily="34" charset="-122"/>
                <a:ea typeface="微软雅黑" panose="020B0503020204020204" pitchFamily="34" charset="-122"/>
              </a:rPr>
              <a:t>最高点</a:t>
            </a:r>
            <a:r>
              <a:rPr lang="zh-CN" altLang="en-US" sz="1600" dirty="0">
                <a:latin typeface="微软雅黑" panose="020B0503020204020204" pitchFamily="34" charset="-122"/>
                <a:ea typeface="微软雅黑" panose="020B0503020204020204" pitchFamily="34" charset="-122"/>
              </a:rPr>
              <a:t>，除了在</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值方面略高于</a:t>
            </a:r>
            <a:r>
              <a:rPr lang="en-US" altLang="zh-CN" sz="1600" dirty="0">
                <a:latin typeface="微软雅黑" panose="020B0503020204020204" pitchFamily="34" charset="-122"/>
                <a:ea typeface="微软雅黑" panose="020B0503020204020204" pitchFamily="34" charset="-122"/>
              </a:rPr>
              <a:t>AGIF</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在整体准确率和</a:t>
            </a:r>
            <a:r>
              <a:rPr lang="en-US" altLang="zh-CN" sz="1600" dirty="0">
                <a:solidFill>
                  <a:srgbClr val="C00000"/>
                </a:solidFill>
                <a:latin typeface="微软雅黑" panose="020B0503020204020204" pitchFamily="34" charset="-122"/>
                <a:ea typeface="微软雅黑" panose="020B0503020204020204" pitchFamily="34" charset="-122"/>
              </a:rPr>
              <a:t>GPU</a:t>
            </a:r>
            <a:r>
              <a:rPr lang="zh-CN" altLang="en-US" sz="1600" dirty="0">
                <a:solidFill>
                  <a:srgbClr val="C00000"/>
                </a:solidFill>
                <a:latin typeface="微软雅黑" panose="020B0503020204020204" pitchFamily="34" charset="-122"/>
                <a:ea typeface="微软雅黑" panose="020B0503020204020204" pitchFamily="34" charset="-122"/>
              </a:rPr>
              <a:t>内存占用率两方面都达到了最优</a:t>
            </a:r>
            <a:r>
              <a:rPr lang="zh-CN" altLang="en-US" sz="1600" dirty="0">
                <a:latin typeface="微软雅黑" panose="020B0503020204020204" pitchFamily="34" charset="-122"/>
                <a:ea typeface="微软雅黑" panose="020B0503020204020204" pitchFamily="34" charset="-122"/>
              </a:rPr>
              <a:t>，进一步证明了所提方法的有效性，即</a:t>
            </a:r>
            <a:r>
              <a:rPr lang="zh-CN" altLang="en-US" sz="1600" dirty="0">
                <a:solidFill>
                  <a:srgbClr val="C00000"/>
                </a:solidFill>
                <a:latin typeface="微软雅黑" panose="020B0503020204020204" pitchFamily="34" charset="-122"/>
                <a:ea typeface="微软雅黑" panose="020B0503020204020204" pitchFamily="34" charset="-122"/>
              </a:rPr>
              <a:t>优化了特征捕获和交互方式，实现模型交互能力和预测精度的提高</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DF66F06-37CF-DE78-8411-F8F746A74DA6}"/>
              </a:ext>
            </a:extLst>
          </p:cNvPr>
          <p:cNvSpPr txBox="1"/>
          <p:nvPr/>
        </p:nvSpPr>
        <p:spPr>
          <a:xfrm>
            <a:off x="7245384" y="3920224"/>
            <a:ext cx="409869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输入话语在所提模型上的注意力权重可视化</a:t>
            </a:r>
          </a:p>
        </p:txBody>
      </p:sp>
      <p:sp>
        <p:nvSpPr>
          <p:cNvPr id="13" name="矩形 12">
            <a:extLst>
              <a:ext uri="{FF2B5EF4-FFF2-40B4-BE49-F238E27FC236}">
                <a16:creationId xmlns:a16="http://schemas.microsoft.com/office/drawing/2014/main" id="{B951E3B1-3DD9-E48C-B55A-9C634200B65D}"/>
              </a:ext>
            </a:extLst>
          </p:cNvPr>
          <p:cNvSpPr/>
          <p:nvPr/>
        </p:nvSpPr>
        <p:spPr>
          <a:xfrm>
            <a:off x="192083" y="4473116"/>
            <a:ext cx="5291850" cy="189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43BEB9F-AB90-A63A-0144-4CB66F9BC127}"/>
              </a:ext>
            </a:extLst>
          </p:cNvPr>
          <p:cNvSpPr txBox="1"/>
          <p:nvPr/>
        </p:nvSpPr>
        <p:spPr>
          <a:xfrm>
            <a:off x="5630332" y="4473116"/>
            <a:ext cx="6351088" cy="1895519"/>
          </a:xfrm>
          <a:prstGeom prst="rect">
            <a:avLst/>
          </a:prstGeom>
          <a:noFill/>
        </p:spPr>
        <p:txBody>
          <a:bodyPr wrap="square" rtlCol="0">
            <a:spAutoFit/>
          </a:bodyPr>
          <a:lstStyle/>
          <a:p>
            <a:pPr algn="just" eaLnBrk="1" hangingPunct="1">
              <a:lnSpc>
                <a:spcPct val="150000"/>
              </a:lnSpc>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上，例句具有两个意图</a:t>
            </a:r>
            <a:r>
              <a:rPr lang="en-US" altLang="zh-CN" sz="1600" i="1" dirty="0" err="1">
                <a:latin typeface="微软雅黑" panose="020B0503020204020204" pitchFamily="34" charset="-122"/>
                <a:ea typeface="微软雅黑" panose="020B0503020204020204" pitchFamily="34" charset="-122"/>
              </a:rPr>
              <a:t>atis_flight</a:t>
            </a:r>
            <a:r>
              <a:rPr lang="zh-CN" altLang="en-US" sz="1600" dirty="0">
                <a:latin typeface="微软雅黑" panose="020B0503020204020204" pitchFamily="34" charset="-122"/>
                <a:ea typeface="微软雅黑" panose="020B0503020204020204" pitchFamily="34" charset="-122"/>
              </a:rPr>
              <a:t>和</a:t>
            </a:r>
            <a:r>
              <a:rPr lang="en-US" altLang="zh-CN" sz="1600" i="1" dirty="0" err="1">
                <a:latin typeface="微软雅黑" panose="020B0503020204020204" pitchFamily="34" charset="-122"/>
                <a:ea typeface="微软雅黑" panose="020B0503020204020204" pitchFamily="34" charset="-122"/>
              </a:rPr>
              <a:t>atis_meal</a:t>
            </a:r>
            <a:r>
              <a:rPr lang="zh-CN" altLang="en-US" sz="1600" dirty="0">
                <a:latin typeface="微软雅黑" panose="020B0503020204020204" pitchFamily="34" charset="-122"/>
                <a:ea typeface="微软雅黑" panose="020B0503020204020204" pitchFamily="34" charset="-122"/>
              </a:rPr>
              <a:t>，可以看到</a:t>
            </a:r>
            <a:r>
              <a:rPr lang="zh-CN" altLang="en-US" sz="1600" dirty="0">
                <a:solidFill>
                  <a:srgbClr val="C00000"/>
                </a:solidFill>
                <a:latin typeface="微软雅黑" panose="020B0503020204020204" pitchFamily="34" charset="-122"/>
                <a:ea typeface="微软雅黑" panose="020B0503020204020204" pitchFamily="34" charset="-122"/>
              </a:rPr>
              <a:t>注意力权重成功地集中在正确的位置上</a:t>
            </a:r>
            <a:r>
              <a:rPr lang="zh-CN" altLang="en-US" sz="1600" dirty="0">
                <a:latin typeface="微软雅黑" panose="020B0503020204020204" pitchFamily="34" charset="-122"/>
                <a:ea typeface="微软雅黑" panose="020B0503020204020204" pitchFamily="34" charset="-122"/>
              </a:rPr>
              <a:t>，具体地，在槽位</a:t>
            </a:r>
            <a:r>
              <a:rPr lang="en-US" altLang="zh-CN" sz="1600" i="1" dirty="0">
                <a:latin typeface="微软雅黑" panose="020B0503020204020204" pitchFamily="34" charset="-122"/>
                <a:ea typeface="微软雅黑" panose="020B0503020204020204" pitchFamily="34" charset="-122"/>
              </a:rPr>
              <a:t>delta</a:t>
            </a:r>
            <a:r>
              <a:rPr lang="zh-CN" altLang="en-US" sz="1600" dirty="0">
                <a:latin typeface="微软雅黑" panose="020B0503020204020204" pitchFamily="34" charset="-122"/>
                <a:ea typeface="微软雅黑" panose="020B0503020204020204" pitchFamily="34" charset="-122"/>
              </a:rPr>
              <a:t>处正确聚合了</a:t>
            </a:r>
            <a:r>
              <a:rPr lang="en-US" altLang="zh-CN" sz="1600" i="1" dirty="0" err="1">
                <a:latin typeface="微软雅黑" panose="020B0503020204020204" pitchFamily="34" charset="-122"/>
                <a:ea typeface="微软雅黑" panose="020B0503020204020204" pitchFamily="34" charset="-122"/>
              </a:rPr>
              <a:t>atis_flight</a:t>
            </a:r>
            <a:r>
              <a:rPr lang="zh-CN" altLang="en-US" sz="1600" dirty="0">
                <a:latin typeface="微软雅黑" panose="020B0503020204020204" pitchFamily="34" charset="-122"/>
                <a:ea typeface="微软雅黑" panose="020B0503020204020204" pitchFamily="34" charset="-122"/>
              </a:rPr>
              <a:t>意图信息，在槽位</a:t>
            </a:r>
            <a:r>
              <a:rPr lang="en-US" altLang="zh-CN" sz="1600" i="1" dirty="0">
                <a:latin typeface="微软雅黑" panose="020B0503020204020204" pitchFamily="34" charset="-122"/>
                <a:ea typeface="微软雅黑" panose="020B0503020204020204" pitchFamily="34" charset="-122"/>
              </a:rPr>
              <a:t>meal</a:t>
            </a:r>
            <a:r>
              <a:rPr lang="zh-CN" altLang="en-US" sz="1600" dirty="0">
                <a:latin typeface="微软雅黑" panose="020B0503020204020204" pitchFamily="34" charset="-122"/>
                <a:ea typeface="微软雅黑" panose="020B0503020204020204" pitchFamily="34" charset="-122"/>
              </a:rPr>
              <a:t>处正确聚合了</a:t>
            </a:r>
            <a:r>
              <a:rPr lang="en-US" altLang="zh-CN" sz="1600" i="1" dirty="0" err="1">
                <a:latin typeface="微软雅黑" panose="020B0503020204020204" pitchFamily="34" charset="-122"/>
                <a:ea typeface="微软雅黑" panose="020B0503020204020204" pitchFamily="34" charset="-122"/>
              </a:rPr>
              <a:t>atis_meal</a:t>
            </a:r>
            <a:r>
              <a:rPr lang="zh-CN" altLang="en-US" sz="1600" dirty="0">
                <a:latin typeface="微软雅黑" panose="020B0503020204020204" pitchFamily="34" charset="-122"/>
                <a:ea typeface="微软雅黑" panose="020B0503020204020204" pitchFamily="34" charset="-122"/>
              </a:rPr>
              <a:t>意图信息，表明模型能很好地</a:t>
            </a:r>
            <a:r>
              <a:rPr lang="zh-CN" altLang="en-US" sz="1600" dirty="0">
                <a:solidFill>
                  <a:srgbClr val="C00000"/>
                </a:solidFill>
                <a:latin typeface="微软雅黑" panose="020B0503020204020204" pitchFamily="34" charset="-122"/>
                <a:ea typeface="微软雅黑" panose="020B0503020204020204" pitchFamily="34" charset="-122"/>
              </a:rPr>
              <a:t>关注每个槽位并合并相关意图信息</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9CAF0105-AA17-6D7D-DF41-CC2439A23BB7}"/>
              </a:ext>
            </a:extLst>
          </p:cNvPr>
          <p:cNvSpPr/>
          <p:nvPr/>
        </p:nvSpPr>
        <p:spPr>
          <a:xfrm>
            <a:off x="5630332" y="4469383"/>
            <a:ext cx="6346189" cy="189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614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研究内容二</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基于标签感知图交互的自然语言理解</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（消融实验：结果与可视化）</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4" name="图片 3" descr="图表, 散点图&#10;&#10;描述已自动生成">
            <a:extLst>
              <a:ext uri="{FF2B5EF4-FFF2-40B4-BE49-F238E27FC236}">
                <a16:creationId xmlns:a16="http://schemas.microsoft.com/office/drawing/2014/main" id="{C70B1948-DFD8-0F6E-CECC-ECE50A6D00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4212" y="1533679"/>
            <a:ext cx="3112519" cy="2554414"/>
          </a:xfrm>
          <a:prstGeom prst="rect">
            <a:avLst/>
          </a:prstGeom>
        </p:spPr>
      </p:pic>
      <p:sp>
        <p:nvSpPr>
          <p:cNvPr id="7" name="文本框 6">
            <a:extLst>
              <a:ext uri="{FF2B5EF4-FFF2-40B4-BE49-F238E27FC236}">
                <a16:creationId xmlns:a16="http://schemas.microsoft.com/office/drawing/2014/main" id="{146B257E-B9D7-8547-F210-8E17EBD17B1B}"/>
              </a:ext>
            </a:extLst>
          </p:cNvPr>
          <p:cNvSpPr txBox="1"/>
          <p:nvPr/>
        </p:nvSpPr>
        <p:spPr>
          <a:xfrm>
            <a:off x="1843642" y="1368061"/>
            <a:ext cx="4792417"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消融实验结果（红色：结果变好 绿色：结果变差）</a:t>
            </a:r>
          </a:p>
        </p:txBody>
      </p:sp>
      <p:graphicFrame>
        <p:nvGraphicFramePr>
          <p:cNvPr id="8" name="表格 11">
            <a:extLst>
              <a:ext uri="{FF2B5EF4-FFF2-40B4-BE49-F238E27FC236}">
                <a16:creationId xmlns:a16="http://schemas.microsoft.com/office/drawing/2014/main" id="{C148BEA5-B353-73FD-734A-875E51BA38CD}"/>
              </a:ext>
            </a:extLst>
          </p:cNvPr>
          <p:cNvGraphicFramePr>
            <a:graphicFrameLocks noGrp="1"/>
          </p:cNvGraphicFramePr>
          <p:nvPr>
            <p:extLst>
              <p:ext uri="{D42A27DB-BD31-4B8C-83A1-F6EECF244321}">
                <p14:modId xmlns:p14="http://schemas.microsoft.com/office/powerpoint/2010/main" val="694055389"/>
              </p:ext>
            </p:extLst>
          </p:nvPr>
        </p:nvGraphicFramePr>
        <p:xfrm>
          <a:off x="192082" y="1674480"/>
          <a:ext cx="6840000" cy="2834640"/>
        </p:xfrm>
        <a:graphic>
          <a:graphicData uri="http://schemas.openxmlformats.org/drawingml/2006/table">
            <a:tbl>
              <a:tblPr firstRow="1" bandRow="1">
                <a:tableStyleId>{93296810-A885-4BE3-A3E7-6D5BEEA58F35}</a:tableStyleId>
              </a:tblPr>
              <a:tblGrid>
                <a:gridCol w="792000">
                  <a:extLst>
                    <a:ext uri="{9D8B030D-6E8A-4147-A177-3AD203B41FA5}">
                      <a16:colId xmlns:a16="http://schemas.microsoft.com/office/drawing/2014/main" val="1192467860"/>
                    </a:ext>
                  </a:extLst>
                </a:gridCol>
                <a:gridCol w="864000">
                  <a:extLst>
                    <a:ext uri="{9D8B030D-6E8A-4147-A177-3AD203B41FA5}">
                      <a16:colId xmlns:a16="http://schemas.microsoft.com/office/drawing/2014/main" val="2145305142"/>
                    </a:ext>
                  </a:extLst>
                </a:gridCol>
                <a:gridCol w="972000">
                  <a:extLst>
                    <a:ext uri="{9D8B030D-6E8A-4147-A177-3AD203B41FA5}">
                      <a16:colId xmlns:a16="http://schemas.microsoft.com/office/drawing/2014/main" val="2422718062"/>
                    </a:ext>
                  </a:extLst>
                </a:gridCol>
                <a:gridCol w="972000">
                  <a:extLst>
                    <a:ext uri="{9D8B030D-6E8A-4147-A177-3AD203B41FA5}">
                      <a16:colId xmlns:a16="http://schemas.microsoft.com/office/drawing/2014/main" val="1143940146"/>
                    </a:ext>
                  </a:extLst>
                </a:gridCol>
                <a:gridCol w="792000">
                  <a:extLst>
                    <a:ext uri="{9D8B030D-6E8A-4147-A177-3AD203B41FA5}">
                      <a16:colId xmlns:a16="http://schemas.microsoft.com/office/drawing/2014/main" val="1481674757"/>
                    </a:ext>
                  </a:extLst>
                </a:gridCol>
                <a:gridCol w="1296000">
                  <a:extLst>
                    <a:ext uri="{9D8B030D-6E8A-4147-A177-3AD203B41FA5}">
                      <a16:colId xmlns:a16="http://schemas.microsoft.com/office/drawing/2014/main" val="674294119"/>
                    </a:ext>
                  </a:extLst>
                </a:gridCol>
                <a:gridCol w="1152000">
                  <a:extLst>
                    <a:ext uri="{9D8B030D-6E8A-4147-A177-3AD203B41FA5}">
                      <a16:colId xmlns:a16="http://schemas.microsoft.com/office/drawing/2014/main" val="3647225830"/>
                    </a:ext>
                  </a:extLst>
                </a:gridCol>
              </a:tblGrid>
              <a:tr h="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数据集</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整体准确率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OAcc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意图准确率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IAcc</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槽位</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F1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GPU</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内存占用率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GMUR (%)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推理时间</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2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extLst>
                  <a:ext uri="{0D108BD9-81ED-4DB2-BD59-A6C34878D82A}">
                    <a16:rowId xmlns:a16="http://schemas.microsoft.com/office/drawing/2014/main" val="4172041255"/>
                  </a:ext>
                </a:extLst>
              </a:tr>
              <a:tr h="0">
                <a:tc rowSpan="3">
                  <a:txBody>
                    <a:bodyPr/>
                    <a:lstStyle/>
                    <a:p>
                      <a:pPr marL="0" algn="ctr" defTabSz="685800" rtl="0" eaLnBrk="1" latinLnBrk="0" hangingPunct="1"/>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MixATIS</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Base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49.9</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88.3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44.62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9.5±0.3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21871584"/>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LIM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42.3</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-7.6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76.4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-1.4</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87.1</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-1.2</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40.82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-3.80</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8.3±0.7</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-1.2</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036526730"/>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GGIM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43.1</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-6.8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-0.6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85.7</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-2.6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41.66</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-2.96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8.7±0.8</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-0.8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052254"/>
                  </a:ext>
                </a:extLst>
              </a:tr>
              <a:tr h="0">
                <a:tc rowSpan="3">
                  <a:txBody>
                    <a:bodyPr/>
                    <a:lstStyle/>
                    <a:p>
                      <a:pPr marL="0" algn="ctr" defTabSz="685800" rtl="0" eaLnBrk="1" latinLnBrk="0" hangingPunct="1"/>
                      <a:r>
                        <a:rPr lang="en-US" altLang="zh-CN" sz="1200" b="0" kern="1200" baseline="0" dirty="0" err="1">
                          <a:solidFill>
                            <a:schemeClr val="tx1"/>
                          </a:solidFill>
                          <a:latin typeface="Times New Roman" panose="02020603050405020304" pitchFamily="18" charset="0"/>
                          <a:ea typeface="微软雅黑" panose="020B0503020204020204" pitchFamily="34" charset="-122"/>
                          <a:cs typeface="+mn-cs"/>
                        </a:rPr>
                        <a:t>MixSnips</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Base</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77.3</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97.1</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94.8</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40.66</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10.2</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3373289"/>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LIM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72.2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-5.1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95.5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-1.6</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93.8</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-1.0</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37.35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-3.31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9.4±0.4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-0.8</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022470121"/>
                  </a:ext>
                </a:extLst>
              </a:tr>
              <a:tr h="0">
                <a:tc vMerge="1">
                  <a:txBody>
                    <a:bodyPr/>
                    <a:lstStyle/>
                    <a:p>
                      <a:pPr marL="0" algn="ctr" defTabSz="685800" rtl="0" eaLnBrk="1" latinLnBrk="0" hangingPunct="1"/>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w/o GGIM</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74.0</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-3.3</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96.4</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-0.7</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92.5</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00B050"/>
                          </a:solidFill>
                          <a:latin typeface="Times New Roman" panose="02020603050405020304" pitchFamily="18" charset="0"/>
                          <a:ea typeface="微软雅黑" panose="020B0503020204020204" pitchFamily="34" charset="-122"/>
                          <a:cs typeface="+mn-cs"/>
                        </a:rPr>
                        <a:t>-2.3</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36.92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-3.74</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8.1±1.2</a:t>
                      </a:r>
                    </a:p>
                    <a:p>
                      <a:pPr marL="0" algn="ctr" defTabSz="685800" rtl="0" eaLnBrk="1" latinLnBrk="0" hangingPunct="1"/>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r>
                        <a:rPr lang="en-US" altLang="zh-CN" sz="1200" b="0" kern="1200" baseline="0" dirty="0">
                          <a:solidFill>
                            <a:srgbClr val="C00000"/>
                          </a:solidFill>
                          <a:latin typeface="Times New Roman" panose="02020603050405020304" pitchFamily="18" charset="0"/>
                          <a:ea typeface="微软雅黑" panose="020B0503020204020204" pitchFamily="34" charset="-122"/>
                          <a:cs typeface="+mn-cs"/>
                        </a:rPr>
                        <a:t>-2.1</a:t>
                      </a:r>
                      <a:r>
                        <a:rPr lang="en-US" altLang="zh-CN" sz="1200" b="0" kern="1200" baseline="0" dirty="0">
                          <a:solidFill>
                            <a:schemeClr val="tx1"/>
                          </a:solidFill>
                          <a:latin typeface="Times New Roman" panose="02020603050405020304" pitchFamily="18" charset="0"/>
                          <a:ea typeface="微软雅黑" panose="020B0503020204020204" pitchFamily="34" charset="-122"/>
                          <a:cs typeface="+mn-cs"/>
                        </a:rPr>
                        <a:t>)</a:t>
                      </a:r>
                      <a:endParaRPr lang="zh-CN" altLang="en-US" sz="1200" b="0"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218121834"/>
                  </a:ext>
                </a:extLst>
              </a:tr>
            </a:tbl>
          </a:graphicData>
        </a:graphic>
      </p:graphicFrame>
      <p:sp>
        <p:nvSpPr>
          <p:cNvPr id="14" name="文本框 13">
            <a:extLst>
              <a:ext uri="{FF2B5EF4-FFF2-40B4-BE49-F238E27FC236}">
                <a16:creationId xmlns:a16="http://schemas.microsoft.com/office/drawing/2014/main" id="{024DEA9E-AC50-467F-5FB8-0F75F5EFC470}"/>
              </a:ext>
            </a:extLst>
          </p:cNvPr>
          <p:cNvSpPr txBox="1"/>
          <p:nvPr/>
        </p:nvSpPr>
        <p:spPr>
          <a:xfrm>
            <a:off x="192082" y="4708536"/>
            <a:ext cx="6840137" cy="1840119"/>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所有变种模型的预测精度相较于</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模型都有明显降低。在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a:t>
            </a:r>
            <a:r>
              <a:rPr lang="en-US" altLang="zh-CN" sz="1600" dirty="0">
                <a:latin typeface="微软雅黑" panose="020B0503020204020204" pitchFamily="34" charset="-122"/>
                <a:ea typeface="微软雅黑" panose="020B0503020204020204" pitchFamily="34" charset="-122"/>
              </a:rPr>
              <a:t>w/o LIM</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3.80%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1.2ms</a:t>
            </a:r>
            <a:r>
              <a:rPr lang="zh-CN" altLang="en-US" sz="1600" dirty="0">
                <a:latin typeface="微软雅黑" panose="020B0503020204020204" pitchFamily="34" charset="-122"/>
                <a:ea typeface="微软雅黑" panose="020B0503020204020204" pitchFamily="34" charset="-122"/>
              </a:rPr>
              <a:t>，二者</a:t>
            </a:r>
            <a:r>
              <a:rPr lang="zh-CN" altLang="en-US" sz="1600" dirty="0">
                <a:solidFill>
                  <a:srgbClr val="C00000"/>
                </a:solidFill>
                <a:latin typeface="微软雅黑" panose="020B0503020204020204" pitchFamily="34" charset="-122"/>
                <a:ea typeface="微软雅黑" panose="020B0503020204020204" pitchFamily="34" charset="-122"/>
              </a:rPr>
              <a:t>在实际应用中均影响较小</a:t>
            </a:r>
            <a:r>
              <a:rPr lang="zh-CN" altLang="en-US" sz="1600" dirty="0">
                <a:latin typeface="微软雅黑" panose="020B0503020204020204" pitchFamily="34" charset="-122"/>
                <a:ea typeface="微软雅黑" panose="020B0503020204020204" pitchFamily="34" charset="-122"/>
              </a:rPr>
              <a:t>，但</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7.6%</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1.4%</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GMUR</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2.96%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Latency</a:t>
            </a:r>
            <a:r>
              <a:rPr lang="zh-CN" altLang="en-US" sz="1600" dirty="0">
                <a:latin typeface="微软雅黑" panose="020B0503020204020204" pitchFamily="34" charset="-122"/>
                <a:ea typeface="微软雅黑" panose="020B0503020204020204" pitchFamily="34" charset="-122"/>
              </a:rPr>
              <a:t>值</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0.8ms</a:t>
            </a:r>
            <a:r>
              <a:rPr lang="zh-CN" altLang="en-US" sz="1600" dirty="0">
                <a:latin typeface="微软雅黑" panose="020B0503020204020204" pitchFamily="34" charset="-122"/>
                <a:ea typeface="微软雅黑" panose="020B0503020204020204" pitchFamily="34" charset="-122"/>
              </a:rPr>
              <a:t>，但</a:t>
            </a:r>
            <a:r>
              <a:rPr lang="en-US" altLang="zh-CN" sz="1600" dirty="0" err="1">
                <a:latin typeface="微软雅黑" panose="020B0503020204020204" pitchFamily="34" charset="-122"/>
                <a:ea typeface="微软雅黑" panose="020B0503020204020204" pitchFamily="34" charset="-122"/>
              </a:rPr>
              <a:t>OAcc</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值分别</a:t>
            </a:r>
            <a:r>
              <a:rPr lang="zh-CN" altLang="en-US" sz="1600" dirty="0">
                <a:solidFill>
                  <a:srgbClr val="C00000"/>
                </a:solidFill>
                <a:latin typeface="微软雅黑" panose="020B0503020204020204" pitchFamily="34" charset="-122"/>
                <a:ea typeface="微软雅黑" panose="020B0503020204020204" pitchFamily="34" charset="-122"/>
              </a:rPr>
              <a:t>下降了</a:t>
            </a:r>
            <a:r>
              <a:rPr lang="en-US" altLang="zh-CN" sz="1600" dirty="0">
                <a:solidFill>
                  <a:srgbClr val="C00000"/>
                </a:solidFill>
                <a:latin typeface="微软雅黑" panose="020B0503020204020204" pitchFamily="34" charset="-122"/>
                <a:ea typeface="微软雅黑" panose="020B0503020204020204" pitchFamily="34" charset="-122"/>
              </a:rPr>
              <a:t>6.8%</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0.6%</a:t>
            </a:r>
            <a:r>
              <a:rPr lang="zh-CN" altLang="en-US" sz="1600" dirty="0">
                <a:solidFill>
                  <a:srgbClr val="C00000"/>
                </a:solidFill>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2.6%</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上的结果与在</a:t>
            </a:r>
            <a:r>
              <a:rPr lang="en-US" altLang="zh-CN" sz="1600" dirty="0" err="1">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上类似。</a:t>
            </a:r>
            <a:endParaRPr lang="en-US" altLang="zh-CN"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B1E7C89-8DB8-961A-577A-927754E50AE8}"/>
              </a:ext>
            </a:extLst>
          </p:cNvPr>
          <p:cNvSpPr/>
          <p:nvPr/>
        </p:nvSpPr>
        <p:spPr>
          <a:xfrm>
            <a:off x="192082" y="4708536"/>
            <a:ext cx="6840000" cy="1840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0FE1D3D-8BAB-18A4-C01B-81885A36BF73}"/>
              </a:ext>
            </a:extLst>
          </p:cNvPr>
          <p:cNvSpPr txBox="1"/>
          <p:nvPr/>
        </p:nvSpPr>
        <p:spPr>
          <a:xfrm>
            <a:off x="7176120" y="4133558"/>
            <a:ext cx="4805300" cy="2431050"/>
          </a:xfrm>
          <a:prstGeom prst="rect">
            <a:avLst/>
          </a:prstGeom>
          <a:noFill/>
        </p:spPr>
        <p:txBody>
          <a:bodyPr wrap="square" rtlCol="0">
            <a:spAutoFit/>
          </a:bodyPr>
          <a:lstStyle/>
          <a:p>
            <a:pPr algn="just" eaLnBrk="1">
              <a:lnSpc>
                <a:spcPct val="120000"/>
              </a:lnSpc>
            </a:pP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IAcc</a:t>
            </a:r>
            <a:r>
              <a:rPr lang="zh-CN" altLang="en-US" sz="1600" dirty="0">
                <a:latin typeface="微软雅黑" panose="020B0503020204020204" pitchFamily="34" charset="-122"/>
                <a:ea typeface="微软雅黑" panose="020B0503020204020204" pitchFamily="34" charset="-122"/>
              </a:rPr>
              <a:t>方面，</a:t>
            </a:r>
            <a:r>
              <a:rPr lang="en-US" altLang="zh-CN" sz="1600" dirty="0">
                <a:latin typeface="微软雅黑" panose="020B0503020204020204" pitchFamily="34" charset="-122"/>
                <a:ea typeface="微软雅黑" panose="020B0503020204020204" pitchFamily="34" charset="-122"/>
              </a:rPr>
              <a:t>w/o LIM</a:t>
            </a:r>
            <a:r>
              <a:rPr lang="zh-CN" altLang="en-US" sz="1600" dirty="0">
                <a:latin typeface="微软雅黑" panose="020B0503020204020204" pitchFamily="34" charset="-122"/>
                <a:ea typeface="微软雅黑" panose="020B0503020204020204" pitchFamily="34" charset="-122"/>
              </a:rPr>
              <a:t>的下降程度大于</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，说明标签映射模块可以</a:t>
            </a:r>
            <a:r>
              <a:rPr lang="zh-CN" altLang="en-US" sz="1600" dirty="0">
                <a:solidFill>
                  <a:srgbClr val="C00000"/>
                </a:solidFill>
                <a:latin typeface="微软雅黑" panose="020B0503020204020204" pitchFamily="34" charset="-122"/>
                <a:ea typeface="微软雅黑" panose="020B0503020204020204" pitchFamily="34" charset="-122"/>
              </a:rPr>
              <a:t>获取原始话语和标签语义之间的相关性，以辅助意图检测子任务</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F1</a:t>
            </a:r>
            <a:r>
              <a:rPr lang="zh-CN" altLang="en-US" sz="1600" dirty="0">
                <a:latin typeface="微软雅黑" panose="020B0503020204020204" pitchFamily="34" charset="-122"/>
                <a:ea typeface="微软雅黑" panose="020B0503020204020204" pitchFamily="34" charset="-122"/>
              </a:rPr>
              <a:t>值方面，</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的下降程度大于</a:t>
            </a:r>
            <a:r>
              <a:rPr lang="en-US" altLang="zh-CN" sz="1600" dirty="0">
                <a:latin typeface="微软雅黑" panose="020B0503020204020204" pitchFamily="34" charset="-122"/>
                <a:ea typeface="微软雅黑" panose="020B0503020204020204" pitchFamily="34" charset="-122"/>
              </a:rPr>
              <a:t>w/o GGIM</a:t>
            </a:r>
            <a:r>
              <a:rPr lang="zh-CN" altLang="en-US" sz="1600" dirty="0">
                <a:latin typeface="微软雅黑" panose="020B0503020204020204" pitchFamily="34" charset="-122"/>
                <a:ea typeface="微软雅黑" panose="020B0503020204020204" pitchFamily="34" charset="-122"/>
              </a:rPr>
              <a:t>，说明全局图交互模块可以</a:t>
            </a:r>
            <a:r>
              <a:rPr lang="zh-CN" altLang="en-US" sz="1600" dirty="0">
                <a:solidFill>
                  <a:srgbClr val="C00000"/>
                </a:solidFill>
                <a:latin typeface="微软雅黑" panose="020B0503020204020204" pitchFamily="34" charset="-122"/>
                <a:ea typeface="微软雅黑" panose="020B0503020204020204" pitchFamily="34" charset="-122"/>
              </a:rPr>
              <a:t>对语句级别的意图</a:t>
            </a:r>
            <a:r>
              <a:rPr lang="en-US" altLang="zh-CN" sz="1600" dirty="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槽位交互过程进行建模，并通过全局优化辅助槽位填充子任务</a:t>
            </a:r>
            <a:r>
              <a:rPr lang="zh-CN" altLang="en-US" sz="1600" dirty="0">
                <a:latin typeface="微软雅黑" panose="020B0503020204020204" pitchFamily="34" charset="-122"/>
                <a:ea typeface="微软雅黑" panose="020B0503020204020204" pitchFamily="34" charset="-122"/>
              </a:rPr>
              <a:t>，从而显著提高模型性能，进一步论证了所提方法的有效性。</a:t>
            </a:r>
            <a:endParaRPr lang="en-US" altLang="zh-CN" sz="16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292300E-D367-9B26-661E-B2D97D830262}"/>
              </a:ext>
            </a:extLst>
          </p:cNvPr>
          <p:cNvSpPr/>
          <p:nvPr/>
        </p:nvSpPr>
        <p:spPr>
          <a:xfrm>
            <a:off x="7176120" y="4138247"/>
            <a:ext cx="4776132" cy="2410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010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H_Others_2"/>
          <p:cNvSpPr txBox="1">
            <a:spLocks noChangeArrowheads="1"/>
          </p:cNvSpPr>
          <p:nvPr>
            <p:custDataLst>
              <p:tags r:id="rId1"/>
            </p:custDataLst>
          </p:nvPr>
        </p:nvSpPr>
        <p:spPr bwMode="auto">
          <a:xfrm>
            <a:off x="1912778" y="4313481"/>
            <a:ext cx="19764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en-US" altLang="zh-CN" sz="3200" dirty="0">
                <a:solidFill>
                  <a:srgbClr val="DDDDDD"/>
                </a:solidFill>
                <a:latin typeface="Arial Unicode MS" panose="020B0604020202020204" pitchFamily="34" charset="-122"/>
                <a:ea typeface="Arial Unicode MS" panose="020B0604020202020204" pitchFamily="34" charset="-122"/>
              </a:rPr>
              <a:t>CONTENT</a:t>
            </a:r>
          </a:p>
        </p:txBody>
      </p:sp>
      <p:sp>
        <p:nvSpPr>
          <p:cNvPr id="34819" name="MH_Others_3"/>
          <p:cNvSpPr txBox="1">
            <a:spLocks noChangeArrowheads="1"/>
          </p:cNvSpPr>
          <p:nvPr>
            <p:custDataLst>
              <p:tags r:id="rId2"/>
            </p:custDataLst>
          </p:nvPr>
        </p:nvSpPr>
        <p:spPr bwMode="auto">
          <a:xfrm>
            <a:off x="1207770" y="3520352"/>
            <a:ext cx="3386455" cy="64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algn="ctr" eaLnBrk="1" hangingPunct="1">
              <a:buFont typeface="Arial" panose="020B0604020202020204" pitchFamily="34" charset="0"/>
              <a:buNone/>
            </a:pPr>
            <a:r>
              <a:rPr lang="zh-CN" altLang="en-US" sz="5400" dirty="0">
                <a:solidFill>
                  <a:srgbClr val="000000"/>
                </a:solidFill>
                <a:latin typeface="微软雅黑" panose="020B0503020204020204" pitchFamily="34" charset="-122"/>
                <a:ea typeface="微软雅黑" panose="020B0503020204020204" pitchFamily="34" charset="-122"/>
              </a:rPr>
              <a:t>答辩内容 </a:t>
            </a:r>
          </a:p>
        </p:txBody>
      </p:sp>
      <p:sp>
        <p:nvSpPr>
          <p:cNvPr id="16" name="MH_Entry_1"/>
          <p:cNvSpPr txBox="1"/>
          <p:nvPr>
            <p:custDataLst>
              <p:tags r:id="rId3"/>
            </p:custDataLst>
          </p:nvPr>
        </p:nvSpPr>
        <p:spPr>
          <a:xfrm>
            <a:off x="6491288" y="2672916"/>
            <a:ext cx="4320904" cy="419100"/>
          </a:xfrm>
          <a:prstGeom prst="rect">
            <a:avLst/>
          </a:prstGeom>
          <a:noFill/>
        </p:spPr>
        <p:txBody>
          <a:bodyPr lIns="68580" tIns="34290" rIns="68580" bIns="34290" anchor="ctr"/>
          <a:lstStyle>
            <a:defPPr>
              <a:defRPr lang="zh-CN"/>
            </a:defPPr>
            <a:lvl1pPr>
              <a:lnSpc>
                <a:spcPct val="140000"/>
              </a:lnSpc>
              <a:defRPr sz="2800">
                <a:latin typeface="+mn-ea"/>
              </a:defRPr>
            </a:lvl1pPr>
          </a:lstStyle>
          <a:p>
            <a:pPr eaLnBrk="1" hangingPunct="1">
              <a:buFont typeface="Arial" panose="020B0604020202020204" pitchFamily="34" charset="0"/>
              <a:buNone/>
              <a:defRPr/>
            </a:pPr>
            <a:r>
              <a:rPr lang="zh-CN" altLang="en-US" cap="all" noProof="1">
                <a:latin typeface="Arial" panose="020B0604020202020204" pitchFamily="34" charset="0"/>
                <a:ea typeface="微软雅黑" panose="020B0503020204020204" pitchFamily="34" charset="-122"/>
                <a:sym typeface="Arial" panose="020B0604020202020204" pitchFamily="34" charset="0"/>
              </a:rPr>
              <a:t>研究目标</a:t>
            </a:r>
            <a:endParaRPr lang="en-US" altLang="zh-CN" cap="all" noProof="1">
              <a:latin typeface="Arial" panose="020B0604020202020204" pitchFamily="34" charset="0"/>
              <a:ea typeface="微软雅黑" panose="020B0503020204020204" pitchFamily="34" charset="-122"/>
              <a:sym typeface="Arial" panose="020B0604020202020204" pitchFamily="34" charset="0"/>
            </a:endParaRPr>
          </a:p>
        </p:txBody>
      </p:sp>
      <p:sp>
        <p:nvSpPr>
          <p:cNvPr id="34822" name="MH_Entry_1"/>
          <p:cNvSpPr txBox="1">
            <a:spLocks noChangeArrowheads="1"/>
          </p:cNvSpPr>
          <p:nvPr>
            <p:custDataLst>
              <p:tags r:id="rId4"/>
            </p:custDataLst>
          </p:nvPr>
        </p:nvSpPr>
        <p:spPr bwMode="auto">
          <a:xfrm>
            <a:off x="6482622" y="3585423"/>
            <a:ext cx="432090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lnSpc>
                <a:spcPct val="140000"/>
              </a:lnSpc>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rPr>
              <a:t>论文工作进度</a:t>
            </a:r>
          </a:p>
        </p:txBody>
      </p:sp>
      <p:sp>
        <p:nvSpPr>
          <p:cNvPr id="33" name="MH_Number_1"/>
          <p:cNvSpPr/>
          <p:nvPr>
            <p:custDataLst>
              <p:tags r:id="rId5"/>
            </p:custDataLst>
          </p:nvPr>
        </p:nvSpPr>
        <p:spPr>
          <a:xfrm>
            <a:off x="5754959" y="2670562"/>
            <a:ext cx="539750" cy="51276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rPr>
              <a:t>1</a:t>
            </a:r>
          </a:p>
        </p:txBody>
      </p:sp>
      <p:sp>
        <p:nvSpPr>
          <p:cNvPr id="34" name="MH_Number_2"/>
          <p:cNvSpPr/>
          <p:nvPr>
            <p:custDataLst>
              <p:tags r:id="rId6"/>
            </p:custDataLst>
          </p:nvPr>
        </p:nvSpPr>
        <p:spPr>
          <a:xfrm>
            <a:off x="5754959" y="4455834"/>
            <a:ext cx="555625" cy="482600"/>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3</a:t>
            </a:r>
          </a:p>
        </p:txBody>
      </p:sp>
      <p:sp>
        <p:nvSpPr>
          <p:cNvPr id="34828" name="MH_Entry_1"/>
          <p:cNvSpPr txBox="1">
            <a:spLocks noChangeArrowheads="1"/>
          </p:cNvSpPr>
          <p:nvPr>
            <p:custDataLst>
              <p:tags r:id="rId7"/>
            </p:custDataLst>
          </p:nvPr>
        </p:nvSpPr>
        <p:spPr bwMode="auto">
          <a:xfrm>
            <a:off x="6491648" y="4509809"/>
            <a:ext cx="360687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defRPr/>
            </a:pPr>
            <a:r>
              <a:rPr lang="zh-CN" altLang="en-US" sz="2800" cap="all" dirty="0">
                <a:latin typeface="Arial" panose="020B0604020202020204" pitchFamily="34" charset="0"/>
                <a:ea typeface="微软雅黑" panose="020B0503020204020204" pitchFamily="34" charset="-122"/>
                <a:sym typeface="Arial" panose="020B0604020202020204" pitchFamily="34" charset="0"/>
              </a:rPr>
              <a:t>学术指标与成果指标</a:t>
            </a:r>
          </a:p>
        </p:txBody>
      </p:sp>
      <p:sp>
        <p:nvSpPr>
          <p:cNvPr id="8" name="MH_Number_2"/>
          <p:cNvSpPr/>
          <p:nvPr>
            <p:custDataLst>
              <p:tags r:id="rId8"/>
            </p:custDataLst>
          </p:nvPr>
        </p:nvSpPr>
        <p:spPr>
          <a:xfrm>
            <a:off x="5754959" y="3579073"/>
            <a:ext cx="522288" cy="481013"/>
          </a:xfrm>
          <a:prstGeom prst="ellipse">
            <a:avLst/>
          </a:prstGeom>
          <a:solidFill>
            <a:schemeClr val="accent2">
              <a:lumMod val="50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buFont typeface="Arial" panose="020B0604020202020204" pitchFamily="34" charset="0"/>
              <a:buNone/>
              <a:defRPr/>
            </a:pPr>
            <a:r>
              <a:rPr lang="en-US" altLang="zh-CN" sz="3600" noProof="1">
                <a:solidFill>
                  <a:srgbClr val="FFFFFF"/>
                </a:solidFill>
                <a:latin typeface="华文细黑" panose="02010600040101010101" pitchFamily="2" charset="-122"/>
                <a:ea typeface="华文细黑" panose="02010600040101010101" pitchFamily="2" charset="-122"/>
                <a:sym typeface="+mn-ea"/>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面向车载嵌入式设备的本地智能语音对话系统（嵌入式设备运行环境搭建、数据集收集）</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0068" cy="4542397"/>
          </a:xfrm>
          <a:prstGeom prst="rect">
            <a:avLst/>
          </a:prstGeom>
          <a:noFill/>
          <a:ln w="9525">
            <a:noFill/>
          </a:ln>
        </p:spPr>
        <p:txBody>
          <a:bodyPr wrap="square">
            <a:spAutoFit/>
          </a:bodyPr>
          <a:lstStyle/>
          <a:p>
            <a:pPr algn="just" eaLnBrk="1" latinLnBrk="1">
              <a:lnSpc>
                <a:spcPct val="130000"/>
              </a:lnSpc>
            </a:pPr>
            <a:r>
              <a:rPr lang="zh-CN" altLang="en-US" sz="1600" dirty="0">
                <a:latin typeface="微软雅黑" panose="020B0503020204020204" pitchFamily="34" charset="-122"/>
                <a:ea typeface="微软雅黑" panose="020B0503020204020204" pitchFamily="34" charset="-122"/>
              </a:rPr>
              <a:t>针对“云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端”方式运行的车载智能语音对话存在数据安全隐患的问题：</a:t>
            </a:r>
            <a:endParaRPr lang="en-US" altLang="zh-CN" sz="1600" dirty="0">
              <a:latin typeface="微软雅黑" panose="020B0503020204020204" pitchFamily="34" charset="-122"/>
              <a:ea typeface="微软雅黑" panose="020B0503020204020204" pitchFamily="34" charset="-122"/>
            </a:endParaRPr>
          </a:p>
          <a:p>
            <a:pPr algn="just" eaLnBrk="1" latinLnBrk="1">
              <a:lnSpc>
                <a:spcPct val="13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搭建了面向车载嵌入式设备的本地智能语音对话系统。具体地，首先选取</a:t>
            </a:r>
            <a:r>
              <a:rPr lang="en-US" altLang="zh-CN" sz="1600" dirty="0">
                <a:latin typeface="微软雅黑" panose="020B0503020204020204" pitchFamily="34" charset="-122"/>
                <a:ea typeface="微软雅黑" panose="020B0503020204020204" pitchFamily="34" charset="-122"/>
              </a:rPr>
              <a:t>Nvidia Jetson TX2</a:t>
            </a:r>
            <a:r>
              <a:rPr lang="zh-CN" altLang="en-US" sz="1600" dirty="0">
                <a:latin typeface="微软雅黑" panose="020B0503020204020204" pitchFamily="34" charset="-122"/>
                <a:ea typeface="微软雅黑" panose="020B0503020204020204" pitchFamily="34" charset="-122"/>
              </a:rPr>
              <a:t>作为车载嵌入式设备并进行刷机、配置环境等操作，然后根据实际应用场景收集、创建驾驶数据集，接着将研究内容一和二的模型在驾驶数据集上进行训练，最后集成、移植网络模型至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并围绕搭建全套硬件平台，</a:t>
            </a:r>
            <a:r>
              <a:rPr lang="zh-CN" altLang="en-US" sz="1600" dirty="0">
                <a:solidFill>
                  <a:srgbClr val="C00000"/>
                </a:solidFill>
                <a:latin typeface="微软雅黑" panose="020B0503020204020204" pitchFamily="34" charset="-122"/>
                <a:ea typeface="微软雅黑" panose="020B0503020204020204" pitchFamily="34" charset="-122"/>
              </a:rPr>
              <a:t>实现数据安全、自然实时的离线智能语音对话</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6" name="图片 5" descr="图形用户界面&#10;&#10;描述已自动生成">
            <a:extLst>
              <a:ext uri="{FF2B5EF4-FFF2-40B4-BE49-F238E27FC236}">
                <a16:creationId xmlns:a16="http://schemas.microsoft.com/office/drawing/2014/main" id="{94FACA69-4683-95E4-4FA4-1E10FE086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3731" y="1485024"/>
            <a:ext cx="3671195" cy="1783287"/>
          </a:xfrm>
          <a:prstGeom prst="rect">
            <a:avLst/>
          </a:prstGeom>
        </p:spPr>
      </p:pic>
      <p:pic>
        <p:nvPicPr>
          <p:cNvPr id="7" name="图片 6">
            <a:extLst>
              <a:ext uri="{FF2B5EF4-FFF2-40B4-BE49-F238E27FC236}">
                <a16:creationId xmlns:a16="http://schemas.microsoft.com/office/drawing/2014/main" id="{85D766D2-8662-B5F1-92BA-038556BC643A}"/>
              </a:ext>
            </a:extLst>
          </p:cNvPr>
          <p:cNvPicPr>
            <a:picLocks noChangeAspect="1"/>
          </p:cNvPicPr>
          <p:nvPr/>
        </p:nvPicPr>
        <p:blipFill>
          <a:blip r:embed="rId5"/>
          <a:stretch>
            <a:fillRect/>
          </a:stretch>
        </p:blipFill>
        <p:spPr>
          <a:xfrm>
            <a:off x="7420829" y="1736856"/>
            <a:ext cx="4565152" cy="1368345"/>
          </a:xfrm>
          <a:prstGeom prst="rect">
            <a:avLst/>
          </a:prstGeom>
        </p:spPr>
      </p:pic>
      <p:graphicFrame>
        <p:nvGraphicFramePr>
          <p:cNvPr id="8" name="表格 23">
            <a:extLst>
              <a:ext uri="{FF2B5EF4-FFF2-40B4-BE49-F238E27FC236}">
                <a16:creationId xmlns:a16="http://schemas.microsoft.com/office/drawing/2014/main" id="{48A76111-BFBC-8B31-E7AD-809D7F437922}"/>
              </a:ext>
            </a:extLst>
          </p:cNvPr>
          <p:cNvGraphicFramePr>
            <a:graphicFrameLocks noGrp="1"/>
          </p:cNvGraphicFramePr>
          <p:nvPr>
            <p:extLst>
              <p:ext uri="{D42A27DB-BD31-4B8C-83A1-F6EECF244321}">
                <p14:modId xmlns:p14="http://schemas.microsoft.com/office/powerpoint/2010/main" val="4289936045"/>
              </p:ext>
            </p:extLst>
          </p:nvPr>
        </p:nvGraphicFramePr>
        <p:xfrm>
          <a:off x="7435766" y="3406406"/>
          <a:ext cx="4516485" cy="2693291"/>
        </p:xfrm>
        <a:graphic>
          <a:graphicData uri="http://schemas.openxmlformats.org/drawingml/2006/table">
            <a:tbl>
              <a:tblPr firstRow="1" bandRow="1">
                <a:tableStyleId>{93296810-A885-4BE3-A3E7-6D5BEEA58F35}</a:tableStyleId>
              </a:tblPr>
              <a:tblGrid>
                <a:gridCol w="888489">
                  <a:extLst>
                    <a:ext uri="{9D8B030D-6E8A-4147-A177-3AD203B41FA5}">
                      <a16:colId xmlns:a16="http://schemas.microsoft.com/office/drawing/2014/main" val="134404654"/>
                    </a:ext>
                  </a:extLst>
                </a:gridCol>
                <a:gridCol w="555306">
                  <a:extLst>
                    <a:ext uri="{9D8B030D-6E8A-4147-A177-3AD203B41FA5}">
                      <a16:colId xmlns:a16="http://schemas.microsoft.com/office/drawing/2014/main" val="4237306040"/>
                    </a:ext>
                  </a:extLst>
                </a:gridCol>
                <a:gridCol w="1184652">
                  <a:extLst>
                    <a:ext uri="{9D8B030D-6E8A-4147-A177-3AD203B41FA5}">
                      <a16:colId xmlns:a16="http://schemas.microsoft.com/office/drawing/2014/main" val="4010561398"/>
                    </a:ext>
                  </a:extLst>
                </a:gridCol>
                <a:gridCol w="629346">
                  <a:extLst>
                    <a:ext uri="{9D8B030D-6E8A-4147-A177-3AD203B41FA5}">
                      <a16:colId xmlns:a16="http://schemas.microsoft.com/office/drawing/2014/main" val="1117255509"/>
                    </a:ext>
                  </a:extLst>
                </a:gridCol>
                <a:gridCol w="629346">
                  <a:extLst>
                    <a:ext uri="{9D8B030D-6E8A-4147-A177-3AD203B41FA5}">
                      <a16:colId xmlns:a16="http://schemas.microsoft.com/office/drawing/2014/main" val="801744268"/>
                    </a:ext>
                  </a:extLst>
                </a:gridCol>
                <a:gridCol w="629346">
                  <a:extLst>
                    <a:ext uri="{9D8B030D-6E8A-4147-A177-3AD203B41FA5}">
                      <a16:colId xmlns:a16="http://schemas.microsoft.com/office/drawing/2014/main" val="343515885"/>
                    </a:ext>
                  </a:extLst>
                </a:gridCol>
              </a:tblGrid>
              <a:tr h="587260">
                <a:tc gridSpan="2">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数据集描述</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功能类别</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音频数</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来自平台</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a:t>
                      </a:r>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的音频数</a:t>
                      </a:r>
                    </a:p>
                  </a:txBody>
                  <a:tcPr anchor="ctr"/>
                </a:tc>
                <a:extLst>
                  <a:ext uri="{0D108BD9-81ED-4DB2-BD59-A6C34878D82A}">
                    <a16:rowId xmlns:a16="http://schemas.microsoft.com/office/drawing/2014/main" val="3141545348"/>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男</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346</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关机</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2474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2187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287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521323443"/>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女</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224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切换主题</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2499</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2017</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482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612316701"/>
                  </a:ext>
                </a:extLst>
              </a:tr>
              <a:tr h="39123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时长（小时）</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调整高度和亮度</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14198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13145</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1053</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54543095"/>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采样率</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(Hz)</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16000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控制行车信息</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7042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6348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694</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806045032"/>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通道数</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1</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控制导航</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4660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4092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568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3820651881"/>
                  </a:ext>
                </a:extLst>
              </a:tr>
              <a:tr h="258394">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比特率</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(bps)</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96000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控制其他功能</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27065</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24053</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3012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62424029"/>
                  </a:ext>
                </a:extLst>
              </a:tr>
              <a:tr h="422827">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指定帧大小</a:t>
                      </a:r>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(KB)</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50</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050" b="1" kern="1200" baseline="0" dirty="0">
                          <a:solidFill>
                            <a:schemeClr val="tx1"/>
                          </a:solidFill>
                          <a:latin typeface="Times New Roman" panose="02020603050405020304" pitchFamily="18" charset="0"/>
                          <a:ea typeface="微软雅黑" panose="020B0503020204020204" pitchFamily="34" charset="-122"/>
                          <a:cs typeface="+mn-cs"/>
                        </a:rPr>
                        <a:t>总计</a:t>
                      </a: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57938</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51842</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050" b="1" kern="1200" baseline="0" dirty="0">
                          <a:solidFill>
                            <a:schemeClr val="tx1"/>
                          </a:solidFill>
                          <a:latin typeface="Times New Roman" panose="02020603050405020304" pitchFamily="18" charset="0"/>
                          <a:ea typeface="微软雅黑" panose="020B0503020204020204" pitchFamily="34" charset="-122"/>
                          <a:cs typeface="+mn-cs"/>
                        </a:rPr>
                        <a:t>6096</a:t>
                      </a:r>
                      <a:endParaRPr lang="zh-CN" altLang="en-US" sz="105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822667365"/>
                  </a:ext>
                </a:extLst>
              </a:tr>
            </a:tbl>
          </a:graphicData>
        </a:graphic>
      </p:graphicFrame>
      <p:sp>
        <p:nvSpPr>
          <p:cNvPr id="9" name="文本框 8">
            <a:extLst>
              <a:ext uri="{FF2B5EF4-FFF2-40B4-BE49-F238E27FC236}">
                <a16:creationId xmlns:a16="http://schemas.microsoft.com/office/drawing/2014/main" id="{5C6D1267-261C-902C-055D-149FDE63BFC3}"/>
              </a:ext>
            </a:extLst>
          </p:cNvPr>
          <p:cNvSpPr txBox="1"/>
          <p:nvPr/>
        </p:nvSpPr>
        <p:spPr>
          <a:xfrm>
            <a:off x="3683731" y="3346352"/>
            <a:ext cx="3671195" cy="2621872"/>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进行刷机操作，并安装相关的深度学习框架和各种第三方库。另外，开发硬件、软件平台收集数据，并全部存储于后台服务器。初始数据集包含近</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小时、</a:t>
            </a:r>
            <a:r>
              <a:rPr lang="en-US" altLang="zh-CN" sz="1600" dirty="0">
                <a:latin typeface="微软雅黑" panose="020B0503020204020204" pitchFamily="34" charset="-122"/>
                <a:ea typeface="微软雅黑" panose="020B0503020204020204" pitchFamily="34" charset="-122"/>
              </a:rPr>
              <a:t>70000</a:t>
            </a:r>
            <a:r>
              <a:rPr lang="zh-CN" altLang="en-US" sz="1600" dirty="0">
                <a:latin typeface="微软雅黑" panose="020B0503020204020204" pitchFamily="34" charset="-122"/>
                <a:ea typeface="微软雅黑" panose="020B0503020204020204" pitchFamily="34" charset="-122"/>
              </a:rPr>
              <a:t>条音频，经过清洗（重复、损坏和低音量等） 、标注处理后，得到包含</a:t>
            </a:r>
            <a:r>
              <a:rPr lang="zh-CN" altLang="en-US" sz="1600" dirty="0">
                <a:solidFill>
                  <a:srgbClr val="C00000"/>
                </a:solidFill>
                <a:latin typeface="微软雅黑" panose="020B0503020204020204" pitchFamily="34" charset="-122"/>
                <a:ea typeface="微软雅黑" panose="020B0503020204020204" pitchFamily="34" charset="-122"/>
              </a:rPr>
              <a:t>近</a:t>
            </a:r>
            <a:r>
              <a:rPr lang="en-US" altLang="zh-CN" sz="1600" dirty="0">
                <a:solidFill>
                  <a:srgbClr val="C00000"/>
                </a:solidFill>
                <a:latin typeface="微软雅黑" panose="020B0503020204020204" pitchFamily="34" charset="-122"/>
                <a:ea typeface="微软雅黑" panose="020B0503020204020204" pitchFamily="34" charset="-122"/>
              </a:rPr>
              <a:t>52</a:t>
            </a:r>
            <a:r>
              <a:rPr lang="zh-CN" altLang="en-US" sz="1600" dirty="0">
                <a:solidFill>
                  <a:srgbClr val="C00000"/>
                </a:solidFill>
                <a:latin typeface="微软雅黑" panose="020B0503020204020204" pitchFamily="34" charset="-122"/>
                <a:ea typeface="微软雅黑" panose="020B0503020204020204" pitchFamily="34" charset="-122"/>
              </a:rPr>
              <a:t>小时、</a:t>
            </a:r>
            <a:r>
              <a:rPr lang="en-US" altLang="zh-CN" sz="1600" dirty="0">
                <a:solidFill>
                  <a:srgbClr val="C00000"/>
                </a:solidFill>
                <a:latin typeface="微软雅黑" panose="020B0503020204020204" pitchFamily="34" charset="-122"/>
                <a:ea typeface="微软雅黑" panose="020B0503020204020204" pitchFamily="34" charset="-122"/>
              </a:rPr>
              <a:t>58000</a:t>
            </a:r>
            <a:r>
              <a:rPr lang="zh-CN" altLang="en-US" sz="1600" dirty="0">
                <a:solidFill>
                  <a:srgbClr val="C00000"/>
                </a:solidFill>
                <a:latin typeface="微软雅黑" panose="020B0503020204020204" pitchFamily="34" charset="-122"/>
                <a:ea typeface="微软雅黑" panose="020B0503020204020204" pitchFamily="34" charset="-122"/>
              </a:rPr>
              <a:t>条</a:t>
            </a:r>
            <a:r>
              <a:rPr lang="zh-CN" altLang="en-US" sz="1600" dirty="0">
                <a:latin typeface="微软雅黑" panose="020B0503020204020204" pitchFamily="34" charset="-122"/>
                <a:ea typeface="微软雅黑" panose="020B0503020204020204" pitchFamily="34" charset="-122"/>
              </a:rPr>
              <a:t>音频的驾驶数据集。</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11BB5C-847E-FCB4-FADA-FBB5F66273E2}"/>
              </a:ext>
            </a:extLst>
          </p:cNvPr>
          <p:cNvSpPr/>
          <p:nvPr/>
        </p:nvSpPr>
        <p:spPr>
          <a:xfrm>
            <a:off x="3683731" y="3356992"/>
            <a:ext cx="3668133" cy="2742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65256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研究内容三</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面向车载嵌入式设备的本地智能语音对话系统（模型训练与移植、系统硬件平台搭建与测试）</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graphicFrame>
        <p:nvGraphicFramePr>
          <p:cNvPr id="2" name="表格 6">
            <a:extLst>
              <a:ext uri="{FF2B5EF4-FFF2-40B4-BE49-F238E27FC236}">
                <a16:creationId xmlns:a16="http://schemas.microsoft.com/office/drawing/2014/main" id="{A70F9C03-3163-A7A4-5CFE-FF28F2B9F11C}"/>
              </a:ext>
            </a:extLst>
          </p:cNvPr>
          <p:cNvGraphicFramePr>
            <a:graphicFrameLocks noGrp="1"/>
          </p:cNvGraphicFramePr>
          <p:nvPr>
            <p:extLst>
              <p:ext uri="{D42A27DB-BD31-4B8C-83A1-F6EECF244321}">
                <p14:modId xmlns:p14="http://schemas.microsoft.com/office/powerpoint/2010/main" val="2047370329"/>
              </p:ext>
            </p:extLst>
          </p:nvPr>
        </p:nvGraphicFramePr>
        <p:xfrm>
          <a:off x="176604" y="1736812"/>
          <a:ext cx="5666984" cy="1828800"/>
        </p:xfrm>
        <a:graphic>
          <a:graphicData uri="http://schemas.openxmlformats.org/drawingml/2006/table">
            <a:tbl>
              <a:tblPr firstRow="1" bandRow="1">
                <a:tableStyleId>{93296810-A885-4BE3-A3E7-6D5BEEA58F35}</a:tableStyleId>
              </a:tblPr>
              <a:tblGrid>
                <a:gridCol w="1761360">
                  <a:extLst>
                    <a:ext uri="{9D8B030D-6E8A-4147-A177-3AD203B41FA5}">
                      <a16:colId xmlns:a16="http://schemas.microsoft.com/office/drawing/2014/main" val="385483234"/>
                    </a:ext>
                  </a:extLst>
                </a:gridCol>
                <a:gridCol w="1072132">
                  <a:extLst>
                    <a:ext uri="{9D8B030D-6E8A-4147-A177-3AD203B41FA5}">
                      <a16:colId xmlns:a16="http://schemas.microsoft.com/office/drawing/2014/main" val="3419985497"/>
                    </a:ext>
                  </a:extLst>
                </a:gridCol>
                <a:gridCol w="1072132">
                  <a:extLst>
                    <a:ext uri="{9D8B030D-6E8A-4147-A177-3AD203B41FA5}">
                      <a16:colId xmlns:a16="http://schemas.microsoft.com/office/drawing/2014/main" val="3392015136"/>
                    </a:ext>
                  </a:extLst>
                </a:gridCol>
                <a:gridCol w="1761360">
                  <a:extLst>
                    <a:ext uri="{9D8B030D-6E8A-4147-A177-3AD203B41FA5}">
                      <a16:colId xmlns:a16="http://schemas.microsoft.com/office/drawing/2014/main" val="3802306856"/>
                    </a:ext>
                  </a:extLst>
                </a:gridCol>
              </a:tblGrid>
              <a:tr h="288000">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CER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row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RTF</a:t>
                      </a:r>
                    </a:p>
                  </a:txBody>
                  <a:tcPr anchor="ctr">
                    <a:solidFill>
                      <a:srgbClr val="68ADC3"/>
                    </a:solidFill>
                  </a:tcPr>
                </a:tc>
                <a:extLst>
                  <a:ext uri="{0D108BD9-81ED-4DB2-BD59-A6C34878D82A}">
                    <a16:rowId xmlns:a16="http://schemas.microsoft.com/office/drawing/2014/main" val="3687712199"/>
                  </a:ext>
                </a:extLst>
              </a:tr>
              <a:tr h="288000">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76265428"/>
                  </a:ext>
                </a:extLst>
              </a:tr>
              <a:tr h="288000">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自动语音识别</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7.26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0.198</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016343505"/>
                  </a:ext>
                </a:extLst>
              </a:tr>
              <a:tr h="288000">
                <a:tc rowSpan="2">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模型</a:t>
                      </a:r>
                    </a:p>
                  </a:txBody>
                  <a:tcPr anchor="ctr">
                    <a:solidFill>
                      <a:srgbClr val="68ADC3"/>
                    </a:solidFill>
                  </a:tcPr>
                </a:tc>
                <a:tc grid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Overall (Acc, %)</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h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rowSpan="2">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Latency (</a:t>
                      </a:r>
                      <a:r>
                        <a:rPr lang="en-US" altLang="zh-CN" sz="1400" b="1" kern="1200" baseline="0" dirty="0" err="1">
                          <a:solidFill>
                            <a:schemeClr val="tx1"/>
                          </a:solidFill>
                          <a:latin typeface="Times New Roman" panose="02020603050405020304" pitchFamily="18" charset="0"/>
                          <a:ea typeface="微软雅黑" panose="020B0503020204020204" pitchFamily="34" charset="-122"/>
                          <a:cs typeface="+mn-cs"/>
                        </a:rPr>
                        <a:t>ms</a:t>
                      </a:r>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solidFill>
                      <a:srgbClr val="68ADC3"/>
                    </a:solidFill>
                  </a:tcPr>
                </a:tc>
                <a:extLst>
                  <a:ext uri="{0D108BD9-81ED-4DB2-BD59-A6C34878D82A}">
                    <a16:rowId xmlns:a16="http://schemas.microsoft.com/office/drawing/2014/main" val="4164130098"/>
                  </a:ext>
                </a:extLst>
              </a:tr>
              <a:tr h="288000">
                <a:tc vMerge="1">
                  <a:txBody>
                    <a:bodyPr/>
                    <a:lstStyle/>
                    <a:p>
                      <a:endParaRPr lang="zh-CN" altLang="en-US"/>
                    </a:p>
                  </a:txBody>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Val</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Test</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tc vMerge="1">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Server</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solidFill>
                      <a:srgbClr val="68ADC3"/>
                    </a:solidFill>
                  </a:tcPr>
                </a:tc>
                <a:extLst>
                  <a:ext uri="{0D108BD9-81ED-4DB2-BD59-A6C34878D82A}">
                    <a16:rowId xmlns:a16="http://schemas.microsoft.com/office/drawing/2014/main" val="3202048004"/>
                  </a:ext>
                </a:extLst>
              </a:tr>
              <a:tr h="288000">
                <a:tc>
                  <a:txBody>
                    <a:bodyPr/>
                    <a:lstStyle/>
                    <a:p>
                      <a:pPr marL="0" algn="ctr" defTabSz="685800" rtl="0" eaLnBrk="1" latinLnBrk="0" hangingPunct="1"/>
                      <a:r>
                        <a:rPr lang="zh-CN" altLang="en-US" sz="1400" b="1" kern="1200" baseline="0" dirty="0">
                          <a:solidFill>
                            <a:schemeClr val="tx1"/>
                          </a:solidFill>
                          <a:latin typeface="Times New Roman" panose="02020603050405020304" pitchFamily="18" charset="0"/>
                          <a:ea typeface="微软雅黑" panose="020B0503020204020204" pitchFamily="34" charset="-122"/>
                          <a:cs typeface="+mn-cs"/>
                        </a:rPr>
                        <a:t>自然语言理解</a:t>
                      </a: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97.30</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95.76</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400" b="1" kern="1200" baseline="0" dirty="0">
                          <a:solidFill>
                            <a:schemeClr val="tx1"/>
                          </a:solidFill>
                          <a:latin typeface="Times New Roman" panose="02020603050405020304" pitchFamily="18" charset="0"/>
                          <a:ea typeface="微软雅黑" panose="020B0503020204020204" pitchFamily="34" charset="-122"/>
                          <a:cs typeface="+mn-cs"/>
                        </a:rPr>
                        <a:t>38.3±2.7</a:t>
                      </a:r>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29288459"/>
                  </a:ext>
                </a:extLst>
              </a:tr>
            </a:tbl>
          </a:graphicData>
        </a:graphic>
      </p:graphicFrame>
      <p:sp>
        <p:nvSpPr>
          <p:cNvPr id="13" name="文本框 12">
            <a:extLst>
              <a:ext uri="{FF2B5EF4-FFF2-40B4-BE49-F238E27FC236}">
                <a16:creationId xmlns:a16="http://schemas.microsoft.com/office/drawing/2014/main" id="{DBF36526-95FC-F3F4-CADA-7CF2FF6DE3D8}"/>
              </a:ext>
            </a:extLst>
          </p:cNvPr>
          <p:cNvSpPr txBox="1"/>
          <p:nvPr/>
        </p:nvSpPr>
        <p:spPr>
          <a:xfrm>
            <a:off x="192082" y="1368957"/>
            <a:ext cx="5651505"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两个模型在驾驶数据集上的实验结果</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918C59E5-D7E4-FB91-055D-A0312B6B3EEE}"/>
              </a:ext>
            </a:extLst>
          </p:cNvPr>
          <p:cNvGrpSpPr/>
          <p:nvPr/>
        </p:nvGrpSpPr>
        <p:grpSpPr>
          <a:xfrm>
            <a:off x="5999702" y="1514385"/>
            <a:ext cx="2436558" cy="380810"/>
            <a:chOff x="3731452" y="4863773"/>
            <a:chExt cx="2436558" cy="380810"/>
          </a:xfrm>
        </p:grpSpPr>
        <p:sp>
          <p:nvSpPr>
            <p:cNvPr id="23" name="任意多边形 37">
              <a:extLst>
                <a:ext uri="{FF2B5EF4-FFF2-40B4-BE49-F238E27FC236}">
                  <a16:creationId xmlns:a16="http://schemas.microsoft.com/office/drawing/2014/main" id="{437F22BC-EC97-E05F-BC3A-5B76500DE4AB}"/>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4" name="文本框 23">
              <a:extLst>
                <a:ext uri="{FF2B5EF4-FFF2-40B4-BE49-F238E27FC236}">
                  <a16:creationId xmlns:a16="http://schemas.microsoft.com/office/drawing/2014/main" id="{49B9941C-1261-FDB1-7622-F0C6B32C8783}"/>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模型训练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8" name="矩形 27">
            <a:extLst>
              <a:ext uri="{FF2B5EF4-FFF2-40B4-BE49-F238E27FC236}">
                <a16:creationId xmlns:a16="http://schemas.microsoft.com/office/drawing/2014/main" id="{961F290F-80CC-2AC8-ABF5-C32E9A7BC512}"/>
              </a:ext>
            </a:extLst>
          </p:cNvPr>
          <p:cNvSpPr/>
          <p:nvPr/>
        </p:nvSpPr>
        <p:spPr>
          <a:xfrm>
            <a:off x="6016001" y="1855776"/>
            <a:ext cx="5936252" cy="1536041"/>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2AAD87B-0A2F-227F-FEE3-19E279CBCE7A}"/>
              </a:ext>
            </a:extLst>
          </p:cNvPr>
          <p:cNvSpPr txBox="1"/>
          <p:nvPr/>
        </p:nvSpPr>
        <p:spPr>
          <a:xfrm>
            <a:off x="6016001" y="1865630"/>
            <a:ext cx="5936251" cy="1526187"/>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将研究内容一和二的网络模型在专属驾驶数据集上进行训练。其中，自动语音识别模型可达到</a:t>
            </a:r>
            <a:r>
              <a:rPr lang="en-US" altLang="zh-CN" sz="1600" dirty="0">
                <a:solidFill>
                  <a:srgbClr val="C00000"/>
                </a:solidFill>
                <a:latin typeface="微软雅黑" panose="020B0503020204020204" pitchFamily="34" charset="-122"/>
                <a:ea typeface="微软雅黑" panose="020B0503020204020204" pitchFamily="34" charset="-122"/>
              </a:rPr>
              <a:t>7.26%</a:t>
            </a:r>
            <a:r>
              <a:rPr lang="zh-CN" altLang="en-US" sz="1600" dirty="0">
                <a:latin typeface="微软雅黑" panose="020B0503020204020204" pitchFamily="34" charset="-122"/>
                <a:ea typeface="微软雅黑" panose="020B0503020204020204" pitchFamily="34" charset="-122"/>
              </a:rPr>
              <a:t>的词错误率，在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a:t>
            </a:r>
            <a:r>
              <a:rPr lang="en-US" altLang="zh-CN" sz="1600" dirty="0">
                <a:latin typeface="微软雅黑" panose="020B0503020204020204" pitchFamily="34" charset="-122"/>
                <a:ea typeface="微软雅黑" panose="020B0503020204020204" pitchFamily="34" charset="-122"/>
              </a:rPr>
              <a:t>RTF</a:t>
            </a:r>
            <a:r>
              <a:rPr lang="zh-CN" altLang="en-US" sz="1600" dirty="0">
                <a:latin typeface="微软雅黑" panose="020B0503020204020204" pitchFamily="34" charset="-122"/>
                <a:ea typeface="微软雅黑" panose="020B0503020204020204" pitchFamily="34" charset="-122"/>
              </a:rPr>
              <a:t>可达到</a:t>
            </a:r>
            <a:r>
              <a:rPr lang="en-US" altLang="zh-CN" sz="1600" dirty="0">
                <a:solidFill>
                  <a:srgbClr val="C00000"/>
                </a:solidFill>
                <a:latin typeface="微软雅黑" panose="020B0503020204020204" pitchFamily="34" charset="-122"/>
                <a:ea typeface="微软雅黑" panose="020B0503020204020204" pitchFamily="34" charset="-122"/>
              </a:rPr>
              <a:t>0.198</a:t>
            </a:r>
            <a:r>
              <a:rPr lang="zh-CN" altLang="en-US" sz="1600" dirty="0">
                <a:latin typeface="微软雅黑" panose="020B0503020204020204" pitchFamily="34" charset="-122"/>
                <a:ea typeface="微软雅黑" panose="020B0503020204020204" pitchFamily="34" charset="-122"/>
              </a:rPr>
              <a:t>；自然语言理解模型可达到</a:t>
            </a:r>
            <a:r>
              <a:rPr lang="en-US" altLang="zh-CN" sz="1600" dirty="0">
                <a:solidFill>
                  <a:srgbClr val="C00000"/>
                </a:solidFill>
                <a:latin typeface="微软雅黑" panose="020B0503020204020204" pitchFamily="34" charset="-122"/>
                <a:ea typeface="微软雅黑" panose="020B0503020204020204" pitchFamily="34" charset="-122"/>
              </a:rPr>
              <a:t>95.76%</a:t>
            </a:r>
            <a:r>
              <a:rPr lang="zh-CN" altLang="en-US" sz="1600" dirty="0">
                <a:latin typeface="微软雅黑" panose="020B0503020204020204" pitchFamily="34" charset="-122"/>
                <a:ea typeface="微软雅黑" panose="020B0503020204020204" pitchFamily="34" charset="-122"/>
              </a:rPr>
              <a:t>的整体正确率，在</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上的平均延迟可达到</a:t>
            </a:r>
            <a:r>
              <a:rPr lang="en-US" altLang="zh-CN" sz="1600" dirty="0">
                <a:solidFill>
                  <a:srgbClr val="C00000"/>
                </a:solidFill>
                <a:latin typeface="微软雅黑" panose="020B0503020204020204" pitchFamily="34" charset="-122"/>
                <a:ea typeface="微软雅黑" panose="020B0503020204020204" pitchFamily="34" charset="-122"/>
              </a:rPr>
              <a:t>38.3ms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D4349BB-68C9-2BE6-F731-EBA49A889142}"/>
              </a:ext>
            </a:extLst>
          </p:cNvPr>
          <p:cNvPicPr>
            <a:picLocks noChangeAspect="1"/>
          </p:cNvPicPr>
          <p:nvPr/>
        </p:nvPicPr>
        <p:blipFill>
          <a:blip r:embed="rId3"/>
          <a:stretch>
            <a:fillRect/>
          </a:stretch>
        </p:blipFill>
        <p:spPr>
          <a:xfrm>
            <a:off x="176605" y="3835296"/>
            <a:ext cx="5666982" cy="2149988"/>
          </a:xfrm>
          <a:prstGeom prst="rect">
            <a:avLst/>
          </a:prstGeom>
        </p:spPr>
      </p:pic>
      <p:sp>
        <p:nvSpPr>
          <p:cNvPr id="32" name="文本框 31">
            <a:extLst>
              <a:ext uri="{FF2B5EF4-FFF2-40B4-BE49-F238E27FC236}">
                <a16:creationId xmlns:a16="http://schemas.microsoft.com/office/drawing/2014/main" id="{944662F1-4317-D209-DEA5-6F78A467A3D2}"/>
              </a:ext>
            </a:extLst>
          </p:cNvPr>
          <p:cNvSpPr txBox="1"/>
          <p:nvPr/>
        </p:nvSpPr>
        <p:spPr>
          <a:xfrm>
            <a:off x="884259" y="6099699"/>
            <a:ext cx="426715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面向车载嵌入式设备的本地智能语音对话系统</a:t>
            </a:r>
            <a:endParaRPr lang="en-US" altLang="zh-CN" sz="1600"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6E53FB71-1569-3198-81F6-97148F48D473}"/>
              </a:ext>
            </a:extLst>
          </p:cNvPr>
          <p:cNvGrpSpPr/>
          <p:nvPr/>
        </p:nvGrpSpPr>
        <p:grpSpPr>
          <a:xfrm>
            <a:off x="5999703" y="3661990"/>
            <a:ext cx="2436558" cy="379078"/>
            <a:chOff x="3731452" y="4863773"/>
            <a:chExt cx="2436558" cy="379078"/>
          </a:xfrm>
        </p:grpSpPr>
        <p:sp>
          <p:nvSpPr>
            <p:cNvPr id="34" name="任意多边形 37">
              <a:extLst>
                <a:ext uri="{FF2B5EF4-FFF2-40B4-BE49-F238E27FC236}">
                  <a16:creationId xmlns:a16="http://schemas.microsoft.com/office/drawing/2014/main" id="{12A71E5B-F9F8-965A-DB3C-2344D7356B0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35" name="文本框 34">
              <a:extLst>
                <a:ext uri="{FF2B5EF4-FFF2-40B4-BE49-F238E27FC236}">
                  <a16:creationId xmlns:a16="http://schemas.microsoft.com/office/drawing/2014/main" id="{DC47158C-AB9A-12EF-19A2-6A440F818C78}"/>
                </a:ext>
              </a:extLst>
            </p:cNvPr>
            <p:cNvSpPr txBox="1"/>
            <p:nvPr/>
          </p:nvSpPr>
          <p:spPr>
            <a:xfrm>
              <a:off x="3837902" y="4863773"/>
              <a:ext cx="2223657" cy="379078"/>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系统平台搭建</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37" name="矩形 36">
            <a:extLst>
              <a:ext uri="{FF2B5EF4-FFF2-40B4-BE49-F238E27FC236}">
                <a16:creationId xmlns:a16="http://schemas.microsoft.com/office/drawing/2014/main" id="{64569D41-F248-1832-184C-D96DF9F3CD89}"/>
              </a:ext>
            </a:extLst>
          </p:cNvPr>
          <p:cNvSpPr/>
          <p:nvPr/>
        </p:nvSpPr>
        <p:spPr>
          <a:xfrm>
            <a:off x="6016002" y="4010904"/>
            <a:ext cx="5936252" cy="2420238"/>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668D1B-76C5-3B8D-6D45-B2177EAF5F2B}"/>
              </a:ext>
            </a:extLst>
          </p:cNvPr>
          <p:cNvSpPr txBox="1"/>
          <p:nvPr/>
        </p:nvSpPr>
        <p:spPr>
          <a:xfrm>
            <a:off x="5999701" y="4010904"/>
            <a:ext cx="5936251" cy="2406428"/>
          </a:xfrm>
          <a:prstGeom prst="rect">
            <a:avLst/>
          </a:prstGeom>
          <a:noFill/>
        </p:spPr>
        <p:txBody>
          <a:bodyPr wrap="square" rtlCol="0">
            <a:spAutoFit/>
          </a:bodyPr>
          <a:lstStyle/>
          <a:p>
            <a:pPr algn="just" eaLnBrk="1">
              <a:lnSpc>
                <a:spcPct val="160000"/>
              </a:lnSpc>
            </a:pPr>
            <a:r>
              <a:rPr lang="zh-CN" altLang="en-US" sz="1600" dirty="0">
                <a:latin typeface="微软雅黑" panose="020B0503020204020204" pitchFamily="34" charset="-122"/>
                <a:ea typeface="微软雅黑" panose="020B0503020204020204" pitchFamily="34" charset="-122"/>
              </a:rPr>
              <a:t>模型训练完成后，集成并移植至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上，根据实际用车环境搭建配套硬件。具体运行流程为：驾驶员在驾驶室内发出语音指令，麦克风阵列收集语音信号传输至</a:t>
            </a:r>
            <a:r>
              <a:rPr lang="en-US" altLang="zh-CN" sz="1600" dirty="0">
                <a:latin typeface="微软雅黑" panose="020B0503020204020204" pitchFamily="34" charset="-122"/>
                <a:ea typeface="微软雅黑" panose="020B0503020204020204" pitchFamily="34" charset="-122"/>
              </a:rPr>
              <a:t>TX2</a:t>
            </a:r>
            <a:r>
              <a:rPr lang="zh-CN" altLang="en-US" sz="1600" dirty="0">
                <a:latin typeface="微软雅黑" panose="020B0503020204020204" pitchFamily="34" charset="-122"/>
                <a:ea typeface="微软雅黑" panose="020B0503020204020204" pitchFamily="34" charset="-122"/>
              </a:rPr>
              <a:t>进行语义解析，然后通过路由器将结果传输至汽车应用软件实现相应操作，同时通过车载喇叭播放回复语音。整套系统在利龙项目的验收环节中达到</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的通过率，</a:t>
            </a:r>
            <a:r>
              <a:rPr lang="zh-CN" altLang="zh-CN"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a:t>
            </a:r>
            <a:r>
              <a:rPr lang="zh-CN" altLang="zh-CN"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0.12s</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62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4763852" y="3012709"/>
            <a:ext cx="6247895"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学术指标与成果指标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03</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17" name="流程图: 手动输入 16">
            <a:extLst>
              <a:ext uri="{FF2B5EF4-FFF2-40B4-BE49-F238E27FC236}">
                <a16:creationId xmlns:a16="http://schemas.microsoft.com/office/drawing/2014/main" id="{26BB6C12-16C7-4E7E-A2E3-3082F458C7F1}"/>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24" name="矩形 23">
            <a:extLst>
              <a:ext uri="{FF2B5EF4-FFF2-40B4-BE49-F238E27FC236}">
                <a16:creationId xmlns:a16="http://schemas.microsoft.com/office/drawing/2014/main" id="{3051E674-E3EA-435A-8E73-2B186719763B}"/>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C4C35DB-3293-4B2B-913B-A7CC6317C80A}"/>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sp>
        <p:nvSpPr>
          <p:cNvPr id="13" name="矩形 12">
            <a:extLst>
              <a:ext uri="{FF2B5EF4-FFF2-40B4-BE49-F238E27FC236}">
                <a16:creationId xmlns:a16="http://schemas.microsoft.com/office/drawing/2014/main" id="{657E08F1-D336-494A-9253-369C6BEF24D6}"/>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7DEF18F-45C9-49B3-90DF-80FF3BA986A1}"/>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669323"/>
            <a:ext cx="622795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 学术指标与成果指标</a:t>
            </a:r>
            <a:endParaRPr lang="zh-CN" altLang="en-US" sz="1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CD2D1E9-5E1B-40E3-B03A-6FF1F10006FB}"/>
              </a:ext>
            </a:extLst>
          </p:cNvPr>
          <p:cNvSpPr txBox="1"/>
          <p:nvPr/>
        </p:nvSpPr>
        <p:spPr>
          <a:xfrm>
            <a:off x="205398" y="2132856"/>
            <a:ext cx="5970007" cy="1969257"/>
          </a:xfrm>
          <a:prstGeom prst="rect">
            <a:avLst/>
          </a:prstGeom>
          <a:noFill/>
          <a:ln w="9525">
            <a:noFill/>
          </a:ln>
        </p:spPr>
        <p:txBody>
          <a:bodyPr wrap="square">
            <a:spAutoFit/>
          </a:bodyPr>
          <a:lstStyle/>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上字错误率不高于</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，计算量不高于</a:t>
            </a:r>
            <a:r>
              <a:rPr lang="en-US" altLang="zh-CN" sz="1600" dirty="0">
                <a:latin typeface="微软雅黑" panose="020B0503020204020204" pitchFamily="34" charset="-122"/>
                <a:ea typeface="微软雅黑" panose="020B0503020204020204" pitchFamily="34" charset="-122"/>
              </a:rPr>
              <a:t>10B</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上词错误率不高于</a:t>
            </a:r>
            <a:r>
              <a:rPr lang="en-US" altLang="zh-CN" sz="1600" dirty="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，参数量不高于</a:t>
            </a:r>
            <a:r>
              <a:rPr lang="en-US" altLang="zh-CN" sz="1600" dirty="0">
                <a:latin typeface="微软雅黑" panose="020B0503020204020204" pitchFamily="34" charset="-122"/>
                <a:ea typeface="微软雅黑" panose="020B0503020204020204" pitchFamily="34" charset="-122"/>
              </a:rPr>
              <a:t>25M</a:t>
            </a:r>
            <a:r>
              <a:rPr lang="zh-CN" altLang="en-US" sz="1600" dirty="0">
                <a:latin typeface="微软雅黑" panose="020B0503020204020204" pitchFamily="34" charset="-122"/>
                <a:ea typeface="微软雅黑" panose="020B0503020204020204" pitchFamily="34" charset="-122"/>
              </a:rPr>
              <a:t>，计算量不高于</a:t>
            </a:r>
            <a:r>
              <a:rPr lang="en-US" altLang="zh-CN" sz="1600" dirty="0">
                <a:latin typeface="微软雅黑" panose="020B0503020204020204" pitchFamily="34" charset="-122"/>
                <a:ea typeface="微软雅黑" panose="020B0503020204020204" pitchFamily="34" charset="-122"/>
              </a:rPr>
              <a:t>8B</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自然语言理解模型整体准确率在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上整体准确率分别不低于</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面向车载嵌入式设备的智能语音对话系统通过率不低于</a:t>
            </a:r>
            <a:r>
              <a:rPr lang="en-US" altLang="zh-CN" sz="1600" dirty="0">
                <a:latin typeface="微软雅黑" panose="020B0503020204020204" pitchFamily="34" charset="-122"/>
                <a:ea typeface="微软雅黑" panose="020B0503020204020204" pitchFamily="34" charset="-122"/>
              </a:rPr>
              <a:t>95%</a:t>
            </a:r>
            <a:r>
              <a:rPr lang="zh-CN" altLang="en-US" sz="1600" dirty="0">
                <a:latin typeface="微软雅黑" panose="020B0503020204020204" pitchFamily="34" charset="-122"/>
                <a:ea typeface="微软雅黑" panose="020B0503020204020204" pitchFamily="34" charset="-122"/>
              </a:rPr>
              <a:t>，平均响应时间不高于</a:t>
            </a:r>
            <a:r>
              <a:rPr lang="en-US" altLang="zh-CN" sz="1600" dirty="0">
                <a:latin typeface="微软雅黑" panose="020B0503020204020204" pitchFamily="34" charset="-122"/>
                <a:ea typeface="微软雅黑" panose="020B0503020204020204" pitchFamily="34" charset="-122"/>
              </a:rPr>
              <a:t>1s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BF9049-2C16-0B13-852B-7D03DD3738BA}"/>
              </a:ext>
            </a:extLst>
          </p:cNvPr>
          <p:cNvGrpSpPr/>
          <p:nvPr/>
        </p:nvGrpSpPr>
        <p:grpSpPr>
          <a:xfrm>
            <a:off x="286563" y="1841922"/>
            <a:ext cx="802028" cy="338554"/>
            <a:chOff x="361424" y="2042489"/>
            <a:chExt cx="802028" cy="338554"/>
          </a:xfrm>
        </p:grpSpPr>
        <p:grpSp>
          <p:nvGrpSpPr>
            <p:cNvPr id="20" name="组合 19">
              <a:extLst>
                <a:ext uri="{FF2B5EF4-FFF2-40B4-BE49-F238E27FC236}">
                  <a16:creationId xmlns:a16="http://schemas.microsoft.com/office/drawing/2014/main" id="{16CB994F-1418-42C0-9D3A-AE6F044865EC}"/>
                </a:ext>
              </a:extLst>
            </p:cNvPr>
            <p:cNvGrpSpPr/>
            <p:nvPr/>
          </p:nvGrpSpPr>
          <p:grpSpPr>
            <a:xfrm>
              <a:off x="361424" y="2056787"/>
              <a:ext cx="802028" cy="309959"/>
              <a:chOff x="183397" y="1923646"/>
              <a:chExt cx="2567569" cy="619920"/>
            </a:xfrm>
          </p:grpSpPr>
          <p:sp>
            <p:nvSpPr>
              <p:cNvPr id="21" name="矩形: 圆角 20">
                <a:extLst>
                  <a:ext uri="{FF2B5EF4-FFF2-40B4-BE49-F238E27FC236}">
                    <a16:creationId xmlns:a16="http://schemas.microsoft.com/office/drawing/2014/main" id="{E20297A7-B926-4D57-B5C8-DDE9CA7A4579}"/>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744B90C5-B603-467A-B2FB-35F02A81C12A}"/>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3" name="文本框 22">
              <a:extLst>
                <a:ext uri="{FF2B5EF4-FFF2-40B4-BE49-F238E27FC236}">
                  <a16:creationId xmlns:a16="http://schemas.microsoft.com/office/drawing/2014/main" id="{4C2611B7-F816-4CEA-B90B-8F1E8F8CC14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sp>
        <p:nvSpPr>
          <p:cNvPr id="70" name="矩形 69">
            <a:extLst>
              <a:ext uri="{FF2B5EF4-FFF2-40B4-BE49-F238E27FC236}">
                <a16:creationId xmlns:a16="http://schemas.microsoft.com/office/drawing/2014/main" id="{6F06B495-451E-4E01-BFB2-0A619620AE9A}"/>
              </a:ext>
            </a:extLst>
          </p:cNvPr>
          <p:cNvSpPr/>
          <p:nvPr/>
        </p:nvSpPr>
        <p:spPr>
          <a:xfrm>
            <a:off x="192082" y="1772816"/>
            <a:ext cx="5983323"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手动输入 71">
            <a:extLst>
              <a:ext uri="{FF2B5EF4-FFF2-40B4-BE49-F238E27FC236}">
                <a16:creationId xmlns:a16="http://schemas.microsoft.com/office/drawing/2014/main" id="{4FB41361-4B2A-4A0A-9E11-D373DB4F22F0}"/>
              </a:ext>
            </a:extLst>
          </p:cNvPr>
          <p:cNvSpPr/>
          <p:nvPr/>
        </p:nvSpPr>
        <p:spPr>
          <a:xfrm>
            <a:off x="6016000" y="44301"/>
            <a:ext cx="1016219" cy="338554"/>
          </a:xfrm>
          <a:prstGeom prst="flowChartManualInpu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sp>
        <p:nvSpPr>
          <p:cNvPr id="73" name="矩形 72">
            <a:extLst>
              <a:ext uri="{FF2B5EF4-FFF2-40B4-BE49-F238E27FC236}">
                <a16:creationId xmlns:a16="http://schemas.microsoft.com/office/drawing/2014/main" id="{DAAF2B0B-1FDB-4D60-A71B-DC8483B4AE41}"/>
              </a:ext>
            </a:extLst>
          </p:cNvPr>
          <p:cNvSpPr/>
          <p:nvPr/>
        </p:nvSpPr>
        <p:spPr>
          <a:xfrm>
            <a:off x="7086031" y="44301"/>
            <a:ext cx="2689211" cy="338554"/>
          </a:xfrm>
          <a:prstGeom prst="rect">
            <a:avLst/>
          </a:prstGeom>
          <a:solidFill>
            <a:schemeClr val="bg1">
              <a:lumMod val="50000"/>
              <a:alpha val="2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ACCE1E0-2518-44FA-8FBF-079AC5E2FE85}"/>
              </a:ext>
            </a:extLst>
          </p:cNvPr>
          <p:cNvSpPr txBox="1"/>
          <p:nvPr/>
        </p:nvSpPr>
        <p:spPr>
          <a:xfrm>
            <a:off x="7566540" y="54115"/>
            <a:ext cx="1728192" cy="338554"/>
          </a:xfrm>
          <a:prstGeom prst="rect">
            <a:avLst/>
          </a:prstGeom>
          <a:noFill/>
          <a:ln>
            <a:noFill/>
          </a:ln>
          <a:effectLst/>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sp>
        <p:nvSpPr>
          <p:cNvPr id="75" name="矩形 74">
            <a:extLst>
              <a:ext uri="{FF2B5EF4-FFF2-40B4-BE49-F238E27FC236}">
                <a16:creationId xmlns:a16="http://schemas.microsoft.com/office/drawing/2014/main" id="{CA2171DE-D281-4FC2-AD17-92A8D09B9B60}"/>
              </a:ext>
            </a:extLst>
          </p:cNvPr>
          <p:cNvSpPr/>
          <p:nvPr/>
        </p:nvSpPr>
        <p:spPr>
          <a:xfrm>
            <a:off x="9829055" y="30690"/>
            <a:ext cx="2135598"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BC105C53-4716-46C3-BF3F-F1E5A28177B2}"/>
              </a:ext>
            </a:extLst>
          </p:cNvPr>
          <p:cNvSpPr txBox="1"/>
          <p:nvPr/>
        </p:nvSpPr>
        <p:spPr>
          <a:xfrm>
            <a:off x="9829055" y="40504"/>
            <a:ext cx="2135598"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学术指标与成果指标</a:t>
            </a:r>
          </a:p>
        </p:txBody>
      </p:sp>
      <p:grpSp>
        <p:nvGrpSpPr>
          <p:cNvPr id="3" name="组合 2">
            <a:extLst>
              <a:ext uri="{FF2B5EF4-FFF2-40B4-BE49-F238E27FC236}">
                <a16:creationId xmlns:a16="http://schemas.microsoft.com/office/drawing/2014/main" id="{AAB5A933-5519-9096-D0DD-0D35866E7014}"/>
              </a:ext>
            </a:extLst>
          </p:cNvPr>
          <p:cNvGrpSpPr/>
          <p:nvPr/>
        </p:nvGrpSpPr>
        <p:grpSpPr>
          <a:xfrm>
            <a:off x="179250" y="1420118"/>
            <a:ext cx="1242764" cy="380810"/>
            <a:chOff x="3731452" y="4863773"/>
            <a:chExt cx="2436558" cy="380810"/>
          </a:xfrm>
        </p:grpSpPr>
        <p:sp>
          <p:nvSpPr>
            <p:cNvPr id="4" name="任意多边形 37">
              <a:extLst>
                <a:ext uri="{FF2B5EF4-FFF2-40B4-BE49-F238E27FC236}">
                  <a16:creationId xmlns:a16="http://schemas.microsoft.com/office/drawing/2014/main" id="{BB1172AC-73FF-8FA7-D21A-A4E00004C072}"/>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 name="文本框 4">
              <a:extLst>
                <a:ext uri="{FF2B5EF4-FFF2-40B4-BE49-F238E27FC236}">
                  <a16:creationId xmlns:a16="http://schemas.microsoft.com/office/drawing/2014/main" id="{3E101718-36DE-383B-58CE-6E47D5AF8DC0}"/>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学术指标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9" name="组合 8">
            <a:extLst>
              <a:ext uri="{FF2B5EF4-FFF2-40B4-BE49-F238E27FC236}">
                <a16:creationId xmlns:a16="http://schemas.microsoft.com/office/drawing/2014/main" id="{B7BE325D-9E37-3C10-F988-DABC7BB4F594}"/>
              </a:ext>
            </a:extLst>
          </p:cNvPr>
          <p:cNvGrpSpPr/>
          <p:nvPr/>
        </p:nvGrpSpPr>
        <p:grpSpPr>
          <a:xfrm>
            <a:off x="282759" y="4134562"/>
            <a:ext cx="802028" cy="338554"/>
            <a:chOff x="361424" y="2042489"/>
            <a:chExt cx="802028" cy="338554"/>
          </a:xfrm>
        </p:grpSpPr>
        <p:grpSp>
          <p:nvGrpSpPr>
            <p:cNvPr id="10" name="组合 9">
              <a:extLst>
                <a:ext uri="{FF2B5EF4-FFF2-40B4-BE49-F238E27FC236}">
                  <a16:creationId xmlns:a16="http://schemas.microsoft.com/office/drawing/2014/main" id="{A81C46EB-7D39-EE4C-E962-17213CA50B0E}"/>
                </a:ext>
              </a:extLst>
            </p:cNvPr>
            <p:cNvGrpSpPr/>
            <p:nvPr/>
          </p:nvGrpSpPr>
          <p:grpSpPr>
            <a:xfrm>
              <a:off x="361424" y="2056787"/>
              <a:ext cx="802028" cy="309959"/>
              <a:chOff x="183397" y="1923646"/>
              <a:chExt cx="2567569" cy="619920"/>
            </a:xfrm>
          </p:grpSpPr>
          <p:sp>
            <p:nvSpPr>
              <p:cNvPr id="12" name="矩形: 圆角 11">
                <a:extLst>
                  <a:ext uri="{FF2B5EF4-FFF2-40B4-BE49-F238E27FC236}">
                    <a16:creationId xmlns:a16="http://schemas.microsoft.com/office/drawing/2014/main" id="{D95AC0E7-97C3-E9A3-2338-74A465F1B60D}"/>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圆角 4">
                <a:extLst>
                  <a:ext uri="{FF2B5EF4-FFF2-40B4-BE49-F238E27FC236}">
                    <a16:creationId xmlns:a16="http://schemas.microsoft.com/office/drawing/2014/main" id="{AE9812BD-FFA3-EE79-8625-80B2F51F8C5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1" name="文本框 10">
              <a:extLst>
                <a:ext uri="{FF2B5EF4-FFF2-40B4-BE49-F238E27FC236}">
                  <a16:creationId xmlns:a16="http://schemas.microsoft.com/office/drawing/2014/main" id="{FACDD27B-F401-F29C-A673-D1A2A960AF21}"/>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14" name="文本框 13">
            <a:extLst>
              <a:ext uri="{FF2B5EF4-FFF2-40B4-BE49-F238E27FC236}">
                <a16:creationId xmlns:a16="http://schemas.microsoft.com/office/drawing/2014/main" id="{065E2DDC-C151-3016-0511-17AF4D35B899}"/>
              </a:ext>
            </a:extLst>
          </p:cNvPr>
          <p:cNvSpPr txBox="1"/>
          <p:nvPr/>
        </p:nvSpPr>
        <p:spPr>
          <a:xfrm>
            <a:off x="192082" y="4484079"/>
            <a:ext cx="5983323" cy="1969257"/>
          </a:xfrm>
          <a:prstGeom prst="rect">
            <a:avLst/>
          </a:prstGeom>
          <a:noFill/>
          <a:ln w="9525">
            <a:noFill/>
          </a:ln>
        </p:spPr>
        <p:txBody>
          <a:bodyPr wrap="square">
            <a:spAutoFit/>
          </a:bodyPr>
          <a:lstStyle/>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自动语音识别模型在</a:t>
            </a:r>
            <a:r>
              <a:rPr lang="en-US" altLang="zh-CN" sz="1600" dirty="0">
                <a:latin typeface="微软雅黑" panose="020B0503020204020204" pitchFamily="34" charset="-122"/>
                <a:ea typeface="微软雅黑" panose="020B0503020204020204" pitchFamily="34" charset="-122"/>
              </a:rPr>
              <a:t>AISHELL-1</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6.67%</a:t>
            </a:r>
            <a:r>
              <a:rPr lang="zh-CN" altLang="en-US" sz="1600" dirty="0">
                <a:latin typeface="微软雅黑" panose="020B0503020204020204" pitchFamily="34" charset="-122"/>
                <a:ea typeface="微软雅黑" panose="020B0503020204020204" pitchFamily="34" charset="-122"/>
              </a:rPr>
              <a:t>的字错误率及</a:t>
            </a:r>
            <a:r>
              <a:rPr lang="en-US" altLang="zh-CN" sz="1600" dirty="0">
                <a:solidFill>
                  <a:srgbClr val="C00000"/>
                </a:solidFill>
                <a:latin typeface="微软雅黑" panose="020B0503020204020204" pitchFamily="34" charset="-122"/>
                <a:ea typeface="微软雅黑" panose="020B0503020204020204" pitchFamily="34" charset="-122"/>
              </a:rPr>
              <a:t>20.4M</a:t>
            </a:r>
            <a:r>
              <a:rPr lang="zh-CN" altLang="en-US" sz="1600" dirty="0">
                <a:latin typeface="微软雅黑" panose="020B0503020204020204" pitchFamily="34" charset="-122"/>
                <a:ea typeface="微软雅黑" panose="020B0503020204020204" pitchFamily="34" charset="-122"/>
              </a:rPr>
              <a:t>的参数量和</a:t>
            </a:r>
            <a:r>
              <a:rPr lang="en-US" altLang="zh-CN" sz="1600" dirty="0">
                <a:solidFill>
                  <a:srgbClr val="C00000"/>
                </a:solidFill>
                <a:latin typeface="微软雅黑" panose="020B0503020204020204" pitchFamily="34" charset="-122"/>
                <a:ea typeface="微软雅黑" panose="020B0503020204020204" pitchFamily="34" charset="-122"/>
              </a:rPr>
              <a:t>5.3B</a:t>
            </a:r>
            <a:r>
              <a:rPr lang="zh-CN" altLang="en-US" sz="1600" dirty="0">
                <a:latin typeface="微软雅黑" panose="020B0503020204020204" pitchFamily="34" charset="-122"/>
                <a:ea typeface="微软雅黑" panose="020B0503020204020204" pitchFamily="34" charset="-122"/>
              </a:rPr>
              <a:t>的计算量；在</a:t>
            </a:r>
            <a:r>
              <a:rPr lang="en-US" altLang="zh-CN" sz="1600" dirty="0">
                <a:latin typeface="微软雅黑" panose="020B0503020204020204" pitchFamily="34" charset="-122"/>
                <a:ea typeface="微软雅黑" panose="020B0503020204020204" pitchFamily="34" charset="-122"/>
              </a:rPr>
              <a:t>TED-LIUM2</a:t>
            </a:r>
            <a:r>
              <a:rPr lang="zh-CN" altLang="en-US" sz="1600" dirty="0">
                <a:latin typeface="微软雅黑" panose="020B0503020204020204" pitchFamily="34" charset="-122"/>
                <a:ea typeface="微软雅黑" panose="020B0503020204020204" pitchFamily="34" charset="-122"/>
              </a:rPr>
              <a:t>上达到了</a:t>
            </a:r>
            <a:r>
              <a:rPr lang="en-US" altLang="zh-CN" sz="1600" dirty="0">
                <a:solidFill>
                  <a:srgbClr val="C00000"/>
                </a:solidFill>
                <a:latin typeface="微软雅黑" panose="020B0503020204020204" pitchFamily="34" charset="-122"/>
                <a:ea typeface="微软雅黑" panose="020B0503020204020204" pitchFamily="34" charset="-122"/>
              </a:rPr>
              <a:t>11.86%</a:t>
            </a:r>
            <a:r>
              <a:rPr lang="zh-CN" altLang="en-US" sz="1600" dirty="0">
                <a:latin typeface="微软雅黑" panose="020B0503020204020204" pitchFamily="34" charset="-122"/>
                <a:ea typeface="微软雅黑" panose="020B0503020204020204" pitchFamily="34" charset="-122"/>
              </a:rPr>
              <a:t>的词错误率及</a:t>
            </a:r>
            <a:r>
              <a:rPr lang="en-US" altLang="zh-CN" sz="1600" dirty="0">
                <a:solidFill>
                  <a:srgbClr val="C00000"/>
                </a:solidFill>
                <a:latin typeface="微软雅黑" panose="020B0503020204020204" pitchFamily="34" charset="-122"/>
                <a:ea typeface="微软雅黑" panose="020B0503020204020204" pitchFamily="34" charset="-122"/>
              </a:rPr>
              <a:t>20.3M</a:t>
            </a:r>
            <a:r>
              <a:rPr lang="zh-CN" altLang="en-US" sz="1600" dirty="0">
                <a:latin typeface="微软雅黑" panose="020B0503020204020204" pitchFamily="34" charset="-122"/>
                <a:ea typeface="微软雅黑" panose="020B0503020204020204" pitchFamily="34" charset="-122"/>
              </a:rPr>
              <a:t>的参数量和</a:t>
            </a:r>
            <a:r>
              <a:rPr lang="en-US" altLang="zh-CN" sz="1600" dirty="0">
                <a:solidFill>
                  <a:srgbClr val="C00000"/>
                </a:solidFill>
                <a:latin typeface="微软雅黑" panose="020B0503020204020204" pitchFamily="34" charset="-122"/>
                <a:ea typeface="微软雅黑" panose="020B0503020204020204" pitchFamily="34" charset="-122"/>
              </a:rPr>
              <a:t>4.6B</a:t>
            </a:r>
            <a:r>
              <a:rPr lang="zh-CN" altLang="en-US" sz="1600" dirty="0">
                <a:latin typeface="微软雅黑" panose="020B0503020204020204" pitchFamily="34" charset="-122"/>
                <a:ea typeface="微软雅黑" panose="020B0503020204020204" pitchFamily="34" charset="-122"/>
              </a:rPr>
              <a:t>的参数量；</a:t>
            </a:r>
            <a:endParaRPr lang="en-US" altLang="zh-CN" sz="1600" dirty="0">
              <a:latin typeface="微软雅黑" panose="020B0503020204020204" pitchFamily="34" charset="-122"/>
              <a:ea typeface="微软雅黑" panose="020B0503020204020204" pitchFamily="34" charset="-122"/>
            </a:endParaRP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自然语言理解模型在</a:t>
            </a:r>
            <a:r>
              <a:rPr lang="en-US" altLang="zh-CN" sz="1600" dirty="0">
                <a:latin typeface="微软雅黑" panose="020B0503020204020204" pitchFamily="34" charset="-122"/>
                <a:ea typeface="微软雅黑" panose="020B0503020204020204" pitchFamily="34" charset="-122"/>
              </a:rPr>
              <a:t>MixATIS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MixSnips</a:t>
            </a:r>
            <a:r>
              <a:rPr lang="zh-CN" altLang="en-US" sz="1600" dirty="0">
                <a:latin typeface="微软雅黑" panose="020B0503020204020204" pitchFamily="34" charset="-122"/>
                <a:ea typeface="微软雅黑" panose="020B0503020204020204" pitchFamily="34" charset="-122"/>
              </a:rPr>
              <a:t>上分别达到了</a:t>
            </a:r>
            <a:r>
              <a:rPr lang="en-US" altLang="zh-CN" sz="1600" dirty="0">
                <a:solidFill>
                  <a:srgbClr val="C00000"/>
                </a:solidFill>
                <a:latin typeface="微软雅黑" panose="020B0503020204020204" pitchFamily="34" charset="-122"/>
                <a:ea typeface="微软雅黑" panose="020B0503020204020204" pitchFamily="34" charset="-122"/>
              </a:rPr>
              <a:t>49.9%</a:t>
            </a:r>
            <a:r>
              <a:rPr lang="zh-CN" altLang="en-US" sz="1600" dirty="0">
                <a:latin typeface="微软雅黑" panose="020B0503020204020204" pitchFamily="34" charset="-122"/>
                <a:ea typeface="微软雅黑" panose="020B0503020204020204" pitchFamily="34" charset="-122"/>
              </a:rPr>
              <a:t>和</a:t>
            </a:r>
            <a:r>
              <a:rPr lang="en-US" altLang="zh-CN" sz="1600" dirty="0">
                <a:solidFill>
                  <a:srgbClr val="C00000"/>
                </a:solidFill>
                <a:latin typeface="微软雅黑" panose="020B0503020204020204" pitchFamily="34" charset="-122"/>
                <a:ea typeface="微软雅黑" panose="020B0503020204020204" pitchFamily="34" charset="-122"/>
              </a:rPr>
              <a:t>77.3%</a:t>
            </a:r>
            <a:r>
              <a:rPr lang="zh-CN" altLang="en-US" sz="1600" dirty="0">
                <a:latin typeface="微软雅黑" panose="020B0503020204020204" pitchFamily="34" charset="-122"/>
                <a:ea typeface="微软雅黑" panose="020B0503020204020204" pitchFamily="34" charset="-122"/>
              </a:rPr>
              <a:t>的整体准确率；</a:t>
            </a:r>
          </a:p>
          <a:p>
            <a:pPr marL="285750" indent="-285750" algn="just" eaLnBrk="1">
              <a:lnSpc>
                <a:spcPct val="11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面向车载嵌入式设备的智能语音对话系统通过率为</a:t>
            </a:r>
            <a:r>
              <a:rPr lang="en-US" altLang="zh-CN" sz="1600" dirty="0">
                <a:solidFill>
                  <a:srgbClr val="C00000"/>
                </a:solidFill>
                <a:latin typeface="微软雅黑" panose="020B0503020204020204" pitchFamily="34" charset="-122"/>
                <a:ea typeface="微软雅黑" panose="020B0503020204020204" pitchFamily="34" charset="-122"/>
              </a:rPr>
              <a:t>97%</a:t>
            </a:r>
            <a:r>
              <a:rPr lang="zh-CN" altLang="en-US" sz="1600" dirty="0">
                <a:latin typeface="微软雅黑" panose="020B0503020204020204" pitchFamily="34" charset="-122"/>
                <a:ea typeface="微软雅黑" panose="020B0503020204020204" pitchFamily="34" charset="-122"/>
              </a:rPr>
              <a:t>，平均响应时间为</a:t>
            </a:r>
            <a:r>
              <a:rPr lang="en-US" altLang="zh-CN" sz="1600" dirty="0">
                <a:solidFill>
                  <a:srgbClr val="C00000"/>
                </a:solidFill>
                <a:latin typeface="微软雅黑" panose="020B0503020204020204" pitchFamily="34" charset="-122"/>
                <a:ea typeface="微软雅黑" panose="020B0503020204020204" pitchFamily="34" charset="-122"/>
              </a:rPr>
              <a:t>0.47±0.12s</a:t>
            </a:r>
            <a:r>
              <a:rPr lang="zh-CN" altLang="en-US" sz="1600" dirty="0">
                <a:latin typeface="微软雅黑" panose="020B0503020204020204" pitchFamily="34" charset="-122"/>
                <a:ea typeface="微软雅黑" panose="020B0503020204020204" pitchFamily="34" charset="-122"/>
              </a:rPr>
              <a:t>。</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85EF27D0-E817-1A8D-5DDB-2ED80FD188AB}"/>
              </a:ext>
            </a:extLst>
          </p:cNvPr>
          <p:cNvSpPr txBox="1"/>
          <p:nvPr/>
        </p:nvSpPr>
        <p:spPr>
          <a:xfrm>
            <a:off x="6361285" y="2132856"/>
            <a:ext cx="2988331" cy="362792"/>
          </a:xfrm>
          <a:prstGeom prst="rect">
            <a:avLst/>
          </a:prstGeom>
          <a:noFill/>
          <a:ln w="9525">
            <a:noFill/>
          </a:ln>
        </p:spPr>
        <p:txBody>
          <a:bodyPr wrap="square">
            <a:spAutoFit/>
          </a:bodyPr>
          <a:lstStyle/>
          <a:p>
            <a:pPr marL="285750" indent="-285750" algn="just" eaLnBrk="1">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发表论文</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篇，公开专利</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篇</a:t>
            </a:r>
            <a:endParaRPr lang="en-US" altLang="zh-CN" sz="16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B95952F2-BBA2-8579-40D5-EFF9B7635908}"/>
              </a:ext>
            </a:extLst>
          </p:cNvPr>
          <p:cNvGrpSpPr/>
          <p:nvPr/>
        </p:nvGrpSpPr>
        <p:grpSpPr>
          <a:xfrm>
            <a:off x="6351832" y="1834580"/>
            <a:ext cx="802028" cy="338554"/>
            <a:chOff x="361424" y="2042489"/>
            <a:chExt cx="802028" cy="338554"/>
          </a:xfrm>
        </p:grpSpPr>
        <p:grpSp>
          <p:nvGrpSpPr>
            <p:cNvPr id="7" name="组合 6">
              <a:extLst>
                <a:ext uri="{FF2B5EF4-FFF2-40B4-BE49-F238E27FC236}">
                  <a16:creationId xmlns:a16="http://schemas.microsoft.com/office/drawing/2014/main" id="{A25A1D97-5856-139B-D3C8-5C64F167DFB8}"/>
                </a:ext>
              </a:extLst>
            </p:cNvPr>
            <p:cNvGrpSpPr/>
            <p:nvPr/>
          </p:nvGrpSpPr>
          <p:grpSpPr>
            <a:xfrm>
              <a:off x="361424" y="2056787"/>
              <a:ext cx="802028" cy="309959"/>
              <a:chOff x="183397" y="1923646"/>
              <a:chExt cx="2567569" cy="619920"/>
            </a:xfrm>
          </p:grpSpPr>
          <p:sp>
            <p:nvSpPr>
              <p:cNvPr id="16" name="矩形: 圆角 15">
                <a:extLst>
                  <a:ext uri="{FF2B5EF4-FFF2-40B4-BE49-F238E27FC236}">
                    <a16:creationId xmlns:a16="http://schemas.microsoft.com/office/drawing/2014/main" id="{FAB771F7-A830-AA07-2C64-BD8F050B6812}"/>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矩形: 圆角 4">
                <a:extLst>
                  <a:ext uri="{FF2B5EF4-FFF2-40B4-BE49-F238E27FC236}">
                    <a16:creationId xmlns:a16="http://schemas.microsoft.com/office/drawing/2014/main" id="{E281959F-3640-A8BC-5D4C-1C32BE28E202}"/>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15" name="文本框 14">
              <a:extLst>
                <a:ext uri="{FF2B5EF4-FFF2-40B4-BE49-F238E27FC236}">
                  <a16:creationId xmlns:a16="http://schemas.microsoft.com/office/drawing/2014/main" id="{639F70FF-E922-7023-39E2-B52533971BBA}"/>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预期</a:t>
              </a:r>
              <a:endParaRPr lang="zh-CN" altLang="en-US" sz="1600" dirty="0">
                <a:solidFill>
                  <a:schemeClr val="bg1"/>
                </a:solidFill>
              </a:endParaRPr>
            </a:p>
          </p:txBody>
        </p:sp>
      </p:grpSp>
      <p:grpSp>
        <p:nvGrpSpPr>
          <p:cNvPr id="18" name="组合 17">
            <a:extLst>
              <a:ext uri="{FF2B5EF4-FFF2-40B4-BE49-F238E27FC236}">
                <a16:creationId xmlns:a16="http://schemas.microsoft.com/office/drawing/2014/main" id="{7E1DB99C-1F83-F45B-9E6F-C4BD1667C43B}"/>
              </a:ext>
            </a:extLst>
          </p:cNvPr>
          <p:cNvGrpSpPr/>
          <p:nvPr/>
        </p:nvGrpSpPr>
        <p:grpSpPr>
          <a:xfrm>
            <a:off x="6276020" y="1412776"/>
            <a:ext cx="1242764" cy="380810"/>
            <a:chOff x="3731452" y="4863773"/>
            <a:chExt cx="2436558" cy="380810"/>
          </a:xfrm>
        </p:grpSpPr>
        <p:sp>
          <p:nvSpPr>
            <p:cNvPr id="24" name="任意多边形 37">
              <a:extLst>
                <a:ext uri="{FF2B5EF4-FFF2-40B4-BE49-F238E27FC236}">
                  <a16:creationId xmlns:a16="http://schemas.microsoft.com/office/drawing/2014/main" id="{2B22EF50-6608-8D7C-8B0E-9BF581F3746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5" name="文本框 24">
              <a:extLst>
                <a:ext uri="{FF2B5EF4-FFF2-40B4-BE49-F238E27FC236}">
                  <a16:creationId xmlns:a16="http://schemas.microsoft.com/office/drawing/2014/main" id="{EB2FE05B-A4F7-F17A-4E52-60A03FD5EC69}"/>
                </a:ext>
              </a:extLst>
            </p:cNvPr>
            <p:cNvSpPr txBox="1"/>
            <p:nvPr/>
          </p:nvSpPr>
          <p:spPr>
            <a:xfrm>
              <a:off x="3837903"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成果指标</a:t>
              </a:r>
              <a:endParaRPr lang="zh-CN" altLang="en-US" sz="1200" dirty="0">
                <a:solidFill>
                  <a:schemeClr val="bg1"/>
                </a:solidFill>
                <a:latin typeface="Arial" panose="020B0604020202020204" pitchFamily="34" charset="0"/>
                <a:ea typeface="微软雅黑" panose="020B0503020204020204" pitchFamily="34" charset="-122"/>
              </a:endParaRPr>
            </a:p>
          </p:txBody>
        </p:sp>
      </p:grpSp>
      <p:grpSp>
        <p:nvGrpSpPr>
          <p:cNvPr id="26" name="组合 25">
            <a:extLst>
              <a:ext uri="{FF2B5EF4-FFF2-40B4-BE49-F238E27FC236}">
                <a16:creationId xmlns:a16="http://schemas.microsoft.com/office/drawing/2014/main" id="{CF685ED8-25B6-50A6-9E3F-760F13E9B73D}"/>
              </a:ext>
            </a:extLst>
          </p:cNvPr>
          <p:cNvGrpSpPr/>
          <p:nvPr/>
        </p:nvGrpSpPr>
        <p:grpSpPr>
          <a:xfrm>
            <a:off x="6348028" y="2528900"/>
            <a:ext cx="802028" cy="338554"/>
            <a:chOff x="361424" y="2042489"/>
            <a:chExt cx="802028" cy="338554"/>
          </a:xfrm>
        </p:grpSpPr>
        <p:grpSp>
          <p:nvGrpSpPr>
            <p:cNvPr id="27" name="组合 26">
              <a:extLst>
                <a:ext uri="{FF2B5EF4-FFF2-40B4-BE49-F238E27FC236}">
                  <a16:creationId xmlns:a16="http://schemas.microsoft.com/office/drawing/2014/main" id="{68B0E012-0E64-9128-4B9F-74793974322D}"/>
                </a:ext>
              </a:extLst>
            </p:cNvPr>
            <p:cNvGrpSpPr/>
            <p:nvPr/>
          </p:nvGrpSpPr>
          <p:grpSpPr>
            <a:xfrm>
              <a:off x="361424" y="2056787"/>
              <a:ext cx="802028" cy="309959"/>
              <a:chOff x="183397" y="1923646"/>
              <a:chExt cx="2567569" cy="619920"/>
            </a:xfrm>
          </p:grpSpPr>
          <p:sp>
            <p:nvSpPr>
              <p:cNvPr id="29" name="矩形: 圆角 28">
                <a:extLst>
                  <a:ext uri="{FF2B5EF4-FFF2-40B4-BE49-F238E27FC236}">
                    <a16:creationId xmlns:a16="http://schemas.microsoft.com/office/drawing/2014/main" id="{1E6A4C89-4229-933E-19A4-E02C0D71CFBF}"/>
                  </a:ext>
                </a:extLst>
              </p:cNvPr>
              <p:cNvSpPr/>
              <p:nvPr/>
            </p:nvSpPr>
            <p:spPr>
              <a:xfrm>
                <a:off x="183397" y="1923646"/>
                <a:ext cx="2567569" cy="619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矩形: 圆角 4">
                <a:extLst>
                  <a:ext uri="{FF2B5EF4-FFF2-40B4-BE49-F238E27FC236}">
                    <a16:creationId xmlns:a16="http://schemas.microsoft.com/office/drawing/2014/main" id="{440C7993-AC62-8355-9342-CFF411573939}"/>
                  </a:ext>
                </a:extLst>
              </p:cNvPr>
              <p:cNvSpPr txBox="1"/>
              <p:nvPr/>
            </p:nvSpPr>
            <p:spPr>
              <a:xfrm>
                <a:off x="213659" y="1953908"/>
                <a:ext cx="979793"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7048" tIns="0" rIns="97048" bIns="0" numCol="1" spcCol="1270" anchor="ctr" anchorCtr="0">
                <a:noAutofit/>
              </a:bodyPr>
              <a:lstStyle/>
              <a:p>
                <a:pPr marL="0" lvl="0" indent="0" algn="l" defTabSz="933450">
                  <a:lnSpc>
                    <a:spcPct val="90000"/>
                  </a:lnSpc>
                  <a:spcBef>
                    <a:spcPct val="0"/>
                  </a:spcBef>
                  <a:spcAft>
                    <a:spcPct val="35000"/>
                  </a:spcAft>
                  <a:buNone/>
                </a:pPr>
                <a:endParaRPr lang="zh-CN" altLang="en-US" sz="2100" kern="1200"/>
              </a:p>
            </p:txBody>
          </p:sp>
        </p:grpSp>
        <p:sp>
          <p:nvSpPr>
            <p:cNvPr id="28" name="文本框 27">
              <a:extLst>
                <a:ext uri="{FF2B5EF4-FFF2-40B4-BE49-F238E27FC236}">
                  <a16:creationId xmlns:a16="http://schemas.microsoft.com/office/drawing/2014/main" id="{0512568A-EC15-91C2-D4BC-A890000195BB}"/>
                </a:ext>
              </a:extLst>
            </p:cNvPr>
            <p:cNvSpPr txBox="1"/>
            <p:nvPr/>
          </p:nvSpPr>
          <p:spPr>
            <a:xfrm>
              <a:off x="456870" y="2042489"/>
              <a:ext cx="611137" cy="338554"/>
            </a:xfrm>
            <a:prstGeom prst="rect">
              <a:avLst/>
            </a:prstGeom>
            <a:noFill/>
          </p:spPr>
          <p:txBody>
            <a:bodyPr wrap="squar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达到</a:t>
              </a:r>
              <a:endParaRPr lang="zh-CN" altLang="en-US" sz="1600" dirty="0">
                <a:solidFill>
                  <a:schemeClr val="bg1"/>
                </a:solidFill>
              </a:endParaRPr>
            </a:p>
          </p:txBody>
        </p:sp>
      </p:grpSp>
      <p:sp>
        <p:nvSpPr>
          <p:cNvPr id="31" name="矩形 30">
            <a:extLst>
              <a:ext uri="{FF2B5EF4-FFF2-40B4-BE49-F238E27FC236}">
                <a16:creationId xmlns:a16="http://schemas.microsoft.com/office/drawing/2014/main" id="{A50B218F-98B4-6DF7-7A14-29E4942B179C}"/>
              </a:ext>
            </a:extLst>
          </p:cNvPr>
          <p:cNvSpPr/>
          <p:nvPr/>
        </p:nvSpPr>
        <p:spPr>
          <a:xfrm>
            <a:off x="6274143" y="1772816"/>
            <a:ext cx="5690510" cy="4788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91">
            <a:extLst>
              <a:ext uri="{FF2B5EF4-FFF2-40B4-BE49-F238E27FC236}">
                <a16:creationId xmlns:a16="http://schemas.microsoft.com/office/drawing/2014/main" id="{9868C0F9-68C2-7DF7-DA12-E5F3EDCAE55B}"/>
              </a:ext>
            </a:extLst>
          </p:cNvPr>
          <p:cNvGraphicFramePr>
            <a:graphicFrameLocks noGrp="1"/>
          </p:cNvGraphicFramePr>
          <p:nvPr>
            <p:extLst>
              <p:ext uri="{D42A27DB-BD31-4B8C-83A1-F6EECF244321}">
                <p14:modId xmlns:p14="http://schemas.microsoft.com/office/powerpoint/2010/main" val="2071409961"/>
              </p:ext>
            </p:extLst>
          </p:nvPr>
        </p:nvGraphicFramePr>
        <p:xfrm>
          <a:off x="6361285" y="3291634"/>
          <a:ext cx="5508000" cy="2494919"/>
        </p:xfrm>
        <a:graphic>
          <a:graphicData uri="http://schemas.openxmlformats.org/drawingml/2006/table">
            <a:tbl>
              <a:tblPr firstRow="1" bandRow="1">
                <a:tableStyleId>{93296810-A885-4BE3-A3E7-6D5BEEA58F35}</a:tableStyleId>
              </a:tblPr>
              <a:tblGrid>
                <a:gridCol w="504000">
                  <a:extLst>
                    <a:ext uri="{9D8B030D-6E8A-4147-A177-3AD203B41FA5}">
                      <a16:colId xmlns:a16="http://schemas.microsoft.com/office/drawing/2014/main" val="1299265190"/>
                    </a:ext>
                  </a:extLst>
                </a:gridCol>
                <a:gridCol w="684000">
                  <a:extLst>
                    <a:ext uri="{9D8B030D-6E8A-4147-A177-3AD203B41FA5}">
                      <a16:colId xmlns:a16="http://schemas.microsoft.com/office/drawing/2014/main" val="3479217679"/>
                    </a:ext>
                  </a:extLst>
                </a:gridCol>
                <a:gridCol w="2160000">
                  <a:extLst>
                    <a:ext uri="{9D8B030D-6E8A-4147-A177-3AD203B41FA5}">
                      <a16:colId xmlns:a16="http://schemas.microsoft.com/office/drawing/2014/main" val="2835376939"/>
                    </a:ext>
                  </a:extLst>
                </a:gridCol>
                <a:gridCol w="504000">
                  <a:extLst>
                    <a:ext uri="{9D8B030D-6E8A-4147-A177-3AD203B41FA5}">
                      <a16:colId xmlns:a16="http://schemas.microsoft.com/office/drawing/2014/main" val="1855487793"/>
                    </a:ext>
                  </a:extLst>
                </a:gridCol>
                <a:gridCol w="828000">
                  <a:extLst>
                    <a:ext uri="{9D8B030D-6E8A-4147-A177-3AD203B41FA5}">
                      <a16:colId xmlns:a16="http://schemas.microsoft.com/office/drawing/2014/main" val="4139634777"/>
                    </a:ext>
                  </a:extLst>
                </a:gridCol>
                <a:gridCol w="828000">
                  <a:extLst>
                    <a:ext uri="{9D8B030D-6E8A-4147-A177-3AD203B41FA5}">
                      <a16:colId xmlns:a16="http://schemas.microsoft.com/office/drawing/2014/main" val="2022559394"/>
                    </a:ext>
                  </a:extLst>
                </a:gridCol>
              </a:tblGrid>
              <a:tr h="472345">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排名</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类型</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状态</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是否论文</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工作相关</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可否获得</a:t>
                      </a:r>
                      <a:endParaRPr lang="en-US" altLang="zh-CN" sz="1200" b="1" kern="1200" baseline="0" dirty="0">
                        <a:solidFill>
                          <a:schemeClr val="tx1"/>
                        </a:solidFill>
                        <a:latin typeface="Times New Roman" panose="02020603050405020304" pitchFamily="18" charset="0"/>
                        <a:ea typeface="微软雅黑" panose="020B0503020204020204" pitchFamily="34" charset="-122"/>
                        <a:cs typeface="+mn-cs"/>
                      </a:endParaRPr>
                    </a:p>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extLst>
                  <a:ext uri="{0D108BD9-81ED-4DB2-BD59-A6C34878D82A}">
                    <a16:rowId xmlns:a16="http://schemas.microsoft.com/office/drawing/2014/main" val="3153813410"/>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论文</a:t>
                      </a:r>
                    </a:p>
                  </a:txBody>
                  <a:tcPr anchor="ctr"/>
                </a:tc>
                <a:tc>
                  <a:txBody>
                    <a:bodyPr/>
                    <a:lstStyle/>
                    <a:p>
                      <a:pPr marL="0" algn="just"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LAGIM: A  Label-Aware Graph Interaction Model for Joint Multiple Intent Detection and Slot Filling, CCDC 2023</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录用</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3915935673"/>
                  </a:ext>
                </a:extLst>
              </a:tr>
              <a:tr h="1011287">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专利</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李鹏华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黄子恒</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张奕辉</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谢潇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刘学超</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唐培渊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 </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一种基于全局</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局部对比学习的跨语言自然语言理解方法</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受理</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tc>
                  <a:txBody>
                    <a:bodyPr/>
                    <a:lstStyle/>
                    <a:p>
                      <a:pPr marL="0" algn="ctr" defTabSz="685800" rtl="0" eaLnBrk="1" latinLnBrk="0" hangingPunct="1"/>
                      <a:r>
                        <a:rPr lang="zh-CN" altLang="en-US" sz="1200" b="1" kern="1200" baseline="0" dirty="0">
                          <a:solidFill>
                            <a:srgbClr val="C00000"/>
                          </a:solidFill>
                          <a:latin typeface="Times New Roman" panose="02020603050405020304" pitchFamily="18" charset="0"/>
                          <a:ea typeface="微软雅黑" panose="020B0503020204020204" pitchFamily="34" charset="-122"/>
                          <a:cs typeface="+mn-cs"/>
                        </a:rPr>
                        <a:t>是</a:t>
                      </a:r>
                    </a:p>
                  </a:txBody>
                  <a:tcPr anchor="ctr"/>
                </a:tc>
                <a:extLst>
                  <a:ext uri="{0D108BD9-81ED-4DB2-BD59-A6C34878D82A}">
                    <a16:rowId xmlns:a16="http://schemas.microsoft.com/office/drawing/2014/main" val="2484012776"/>
                  </a:ext>
                </a:extLst>
              </a:tr>
            </a:tbl>
          </a:graphicData>
        </a:graphic>
      </p:graphicFrame>
    </p:spTree>
    <p:extLst>
      <p:ext uri="{BB962C8B-B14F-4D97-AF65-F5344CB8AC3E}">
        <p14:creationId xmlns:p14="http://schemas.microsoft.com/office/powerpoint/2010/main" val="975186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93493"/>
            <a:ext cx="1219200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C00000"/>
              </a:solidFill>
            </a:endParaRPr>
          </a:p>
        </p:txBody>
      </p:sp>
      <p:sp>
        <p:nvSpPr>
          <p:cNvPr id="124931" name="TextBox 12"/>
          <p:cNvSpPr txBox="1">
            <a:spLocks noChangeArrowheads="1"/>
          </p:cNvSpPr>
          <p:nvPr/>
        </p:nvSpPr>
        <p:spPr bwMode="auto">
          <a:xfrm>
            <a:off x="1199457" y="1349477"/>
            <a:ext cx="957670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zh-CN" altLang="en-US" sz="8000" dirty="0">
                <a:solidFill>
                  <a:srgbClr val="256A80"/>
                </a:solidFill>
                <a:latin typeface="微软雅黑" panose="020B0503020204020204" pitchFamily="34" charset="-122"/>
                <a:ea typeface="微软雅黑" panose="020B0503020204020204" pitchFamily="34" charset="-122"/>
              </a:rPr>
              <a:t>请各位老师批评指正！</a:t>
            </a:r>
          </a:p>
        </p:txBody>
      </p:sp>
      <p:graphicFrame>
        <p:nvGraphicFramePr>
          <p:cNvPr id="2" name="表格 2">
            <a:extLst>
              <a:ext uri="{FF2B5EF4-FFF2-40B4-BE49-F238E27FC236}">
                <a16:creationId xmlns:a16="http://schemas.microsoft.com/office/drawing/2014/main" id="{11CE6C66-FD7C-DA4D-E73D-856D78912D83}"/>
              </a:ext>
            </a:extLst>
          </p:cNvPr>
          <p:cNvGraphicFramePr>
            <a:graphicFrameLocks noGrp="1"/>
          </p:cNvGraphicFramePr>
          <p:nvPr>
            <p:extLst>
              <p:ext uri="{D42A27DB-BD31-4B8C-83A1-F6EECF244321}">
                <p14:modId xmlns:p14="http://schemas.microsoft.com/office/powerpoint/2010/main" val="993894176"/>
              </p:ext>
            </p:extLst>
          </p:nvPr>
        </p:nvGraphicFramePr>
        <p:xfrm>
          <a:off x="726550" y="2816932"/>
          <a:ext cx="10522521" cy="3474720"/>
        </p:xfrm>
        <a:graphic>
          <a:graphicData uri="http://schemas.openxmlformats.org/drawingml/2006/table">
            <a:tbl>
              <a:tblPr firstRow="1" bandRow="1">
                <a:tableStyleId>{93296810-A885-4BE3-A3E7-6D5BEEA58F35}</a:tableStyleId>
              </a:tblPr>
              <a:tblGrid>
                <a:gridCol w="910974">
                  <a:extLst>
                    <a:ext uri="{9D8B030D-6E8A-4147-A177-3AD203B41FA5}">
                      <a16:colId xmlns:a16="http://schemas.microsoft.com/office/drawing/2014/main" val="1408272539"/>
                    </a:ext>
                  </a:extLst>
                </a:gridCol>
                <a:gridCol w="4140000">
                  <a:extLst>
                    <a:ext uri="{9D8B030D-6E8A-4147-A177-3AD203B41FA5}">
                      <a16:colId xmlns:a16="http://schemas.microsoft.com/office/drawing/2014/main" val="1399941533"/>
                    </a:ext>
                  </a:extLst>
                </a:gridCol>
                <a:gridCol w="4823547">
                  <a:extLst>
                    <a:ext uri="{9D8B030D-6E8A-4147-A177-3AD203B41FA5}">
                      <a16:colId xmlns:a16="http://schemas.microsoft.com/office/drawing/2014/main" val="2305615139"/>
                    </a:ext>
                  </a:extLst>
                </a:gridCol>
                <a:gridCol w="648000">
                  <a:extLst>
                    <a:ext uri="{9D8B030D-6E8A-4147-A177-3AD203B41FA5}">
                      <a16:colId xmlns:a16="http://schemas.microsoft.com/office/drawing/2014/main" val="12219254"/>
                    </a:ext>
                  </a:extLst>
                </a:gridCol>
              </a:tblGrid>
              <a:tr h="0">
                <a:tc grid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内容</a:t>
                      </a:r>
                    </a:p>
                  </a:txBody>
                  <a:tcPr anchor="ctr"/>
                </a:tc>
                <a:tc hMerge="1">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完成情况</a:t>
                      </a:r>
                    </a:p>
                  </a:txBody>
                  <a:tcPr anchor="ctr"/>
                </a:tc>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完成度</a:t>
                      </a:r>
                    </a:p>
                  </a:txBody>
                  <a:tcPr anchor="ctr"/>
                </a:tc>
                <a:extLst>
                  <a:ext uri="{0D108BD9-81ED-4DB2-BD59-A6C34878D82A}">
                    <a16:rowId xmlns:a16="http://schemas.microsoft.com/office/drawing/2014/main" val="55400290"/>
                  </a:ext>
                </a:extLst>
              </a:tr>
              <a:tr h="0">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研究内容一</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19194385"/>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研究内容二</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已完成算法设计和相关实验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787191115"/>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研究内容三</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已完成系统搭建和部分实验</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138812153"/>
                  </a:ext>
                </a:extLst>
              </a:tr>
              <a:tr h="0">
                <a:tc rowSpan="3">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学术指标</a:t>
                      </a: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上字错误率不高于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，计算量不高于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上词错误率不高于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，参数量不高于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25M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，计算量不高于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8B</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自动语音识别模型在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AISHELL-1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6.67%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的字错误率及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20.4M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5.3B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的计算量；在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TED-LIUM2</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11.86%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的词错误率及</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20.3M</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的参数量和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4.6B</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的计算量</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934717146"/>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上整体准确率分别不低于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75%</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自然语言理解模型在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MixATIS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MixSnips</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上分别达到了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49.9%</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和</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77.3%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的整体准确率</a:t>
                      </a: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204901383"/>
                  </a:ext>
                </a:extLst>
              </a:tr>
              <a:tr h="0">
                <a:tc vMerge="1">
                  <a:txBody>
                    <a:bodyPr/>
                    <a:lstStyle/>
                    <a:p>
                      <a:pPr marL="0" algn="ctr" defTabSz="685800" rtl="0" eaLnBrk="1" latinLnBrk="0" hangingPunct="1"/>
                      <a:endParaRPr lang="zh-CN" altLang="en-US" sz="16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面向车载嵌入式设备的智能语音对话系统通过率不低于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95%</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，平均响应时间不高于</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just"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系统通过率为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97%</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，平均响应时间为</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0.47±0.12s</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ctr" defTabSz="685800" rtl="0" eaLnBrk="1" latinLnBrk="0" hangingPunct="1"/>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100%</a:t>
                      </a:r>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975140962"/>
                  </a:ext>
                </a:extLst>
              </a:tr>
              <a:tr h="0">
                <a:tc>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成果指标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发表论文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篇，公开专利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录用</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EI</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会议论文</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篇，受理专利</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件</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4439422"/>
                  </a:ext>
                </a:extLst>
              </a:tr>
              <a:tr h="0">
                <a:tc rowSpan="2">
                  <a:txBody>
                    <a:bodyPr/>
                    <a:lstStyle/>
                    <a:p>
                      <a:pPr marL="0" algn="ctr"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毕业条件</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学分（学位课≥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，总分≥</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33</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18</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分，非学位课</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16</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分，总计</a:t>
                      </a:r>
                      <a:r>
                        <a:rPr lang="en-US" altLang="zh-CN" sz="1200" b="1" kern="1200" baseline="0" dirty="0">
                          <a:solidFill>
                            <a:schemeClr val="tx1"/>
                          </a:solidFill>
                          <a:latin typeface="Times New Roman" panose="02020603050405020304" pitchFamily="18" charset="0"/>
                          <a:ea typeface="微软雅黑" panose="020B0503020204020204" pitchFamily="34" charset="-122"/>
                          <a:cs typeface="+mn-cs"/>
                        </a:rPr>
                        <a:t>34</a:t>
                      </a:r>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分</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135482453"/>
                  </a:ext>
                </a:extLst>
              </a:tr>
              <a:tr h="0">
                <a:tc vMerge="1">
                  <a:txBody>
                    <a:bodyPr/>
                    <a:lstStyle/>
                    <a:p>
                      <a:pPr marL="0" algn="ctr" defTabSz="685800" rtl="0" eaLnBrk="1" latinLnBrk="0" hangingPunct="1"/>
                      <a:endParaRPr lang="zh-CN" altLang="en-US" sz="14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毕业资格</a:t>
                      </a:r>
                    </a:p>
                  </a:txBody>
                  <a:tcPr anchor="ctr"/>
                </a:tc>
                <a:tc>
                  <a:txBody>
                    <a:bodyPr/>
                    <a:lstStyle/>
                    <a:p>
                      <a:pPr marL="0" algn="l" defTabSz="685800" rtl="0" eaLnBrk="1" latinLnBrk="0" hangingPunct="1"/>
                      <a:r>
                        <a:rPr lang="zh-CN" altLang="en-US" sz="1200" b="1" kern="1200" baseline="0" dirty="0">
                          <a:solidFill>
                            <a:schemeClr val="tx1"/>
                          </a:solidFill>
                          <a:latin typeface="Times New Roman" panose="02020603050405020304" pitchFamily="18" charset="0"/>
                          <a:ea typeface="微软雅黑" panose="020B0503020204020204" pitchFamily="34" charset="-122"/>
                          <a:cs typeface="+mn-cs"/>
                        </a:rPr>
                        <a:t>满足</a:t>
                      </a:r>
                    </a:p>
                  </a:txBody>
                  <a:tcPr anchor="ctr"/>
                </a:tc>
                <a:tc>
                  <a:txBody>
                    <a:bodyPr/>
                    <a:lstStyle/>
                    <a:p>
                      <a:pPr marL="0" algn="ctr" defTabSz="685800" rtl="0" eaLnBrk="1" latinLnBrk="0" hangingPunct="1"/>
                      <a:endParaRPr lang="zh-CN" altLang="en-US" sz="1200" b="1" kern="1200" baseline="0" dirty="0">
                        <a:solidFill>
                          <a:schemeClr val="tx1"/>
                        </a:solidFill>
                        <a:latin typeface="Times New Roman" panose="02020603050405020304" pitchFamily="18" charset="0"/>
                        <a:ea typeface="微软雅黑" panose="020B0503020204020204" pitchFamily="34" charset="-122"/>
                        <a:cs typeface="+mn-cs"/>
                      </a:endParaRPr>
                    </a:p>
                  </a:txBody>
                  <a:tcPr anchor="ctr"/>
                </a:tc>
                <a:extLst>
                  <a:ext uri="{0D108BD9-81ED-4DB2-BD59-A6C34878D82A}">
                    <a16:rowId xmlns:a16="http://schemas.microsoft.com/office/drawing/2014/main" val="270464154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p:cNvSpPr txBox="1">
            <a:spLocks noChangeArrowheads="1"/>
          </p:cNvSpPr>
          <p:nvPr/>
        </p:nvSpPr>
        <p:spPr bwMode="auto">
          <a:xfrm>
            <a:off x="6247527" y="3107269"/>
            <a:ext cx="3170129" cy="861791"/>
          </a:xfrm>
          <a:prstGeom prst="rect">
            <a:avLst/>
          </a:prstGeom>
          <a:noFill/>
          <a:ln>
            <a:noFill/>
          </a:ln>
          <a:effectLst>
            <a:reflection blurRad="6350" endPos="35000" dist="254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研究目标</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36869" name="TextBox 15"/>
          <p:cNvSpPr txBox="1">
            <a:spLocks noChangeArrowheads="1"/>
          </p:cNvSpPr>
          <p:nvPr/>
        </p:nvSpPr>
        <p:spPr bwMode="auto">
          <a:xfrm>
            <a:off x="3157538" y="2951163"/>
            <a:ext cx="10128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a:solidFill>
                  <a:schemeClr val="bg1"/>
                </a:solidFill>
                <a:latin typeface="微软雅黑" panose="020B0503020204020204" pitchFamily="34" charset="-122"/>
                <a:ea typeface="微软雅黑" panose="020B0503020204020204" pitchFamily="34" charset="-122"/>
              </a:rPr>
              <a:t>01</a:t>
            </a:r>
            <a:endParaRPr lang="zh-CN" altLang="en-US" sz="6400">
              <a:solidFill>
                <a:schemeClr val="bg1"/>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599CAD2-2ABC-4D07-B1DD-BADC5382B91C}"/>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31" name="流程图: 手动输入 30">
              <a:extLst>
                <a:ext uri="{FF2B5EF4-FFF2-40B4-BE49-F238E27FC236}">
                  <a16:creationId xmlns:a16="http://schemas.microsoft.com/office/drawing/2014/main" id="{CA93E651-8BCF-4983-A338-F5BD6B548218}"/>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23F6AA4-86A3-44F3-835D-5773591404E5}"/>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33" name="组合 32">
            <a:extLst>
              <a:ext uri="{FF2B5EF4-FFF2-40B4-BE49-F238E27FC236}">
                <a16:creationId xmlns:a16="http://schemas.microsoft.com/office/drawing/2014/main" id="{932513BF-93C4-417E-8111-062E645F27CE}"/>
              </a:ext>
            </a:extLst>
          </p:cNvPr>
          <p:cNvGrpSpPr/>
          <p:nvPr/>
        </p:nvGrpSpPr>
        <p:grpSpPr>
          <a:xfrm>
            <a:off x="9804412" y="45047"/>
            <a:ext cx="2191557" cy="338554"/>
            <a:chOff x="4562654" y="3357001"/>
            <a:chExt cx="1071054" cy="338554"/>
          </a:xfrm>
        </p:grpSpPr>
        <p:sp>
          <p:nvSpPr>
            <p:cNvPr id="34" name="矩形 33">
              <a:extLst>
                <a:ext uri="{FF2B5EF4-FFF2-40B4-BE49-F238E27FC236}">
                  <a16:creationId xmlns:a16="http://schemas.microsoft.com/office/drawing/2014/main" id="{F05648B2-68BC-4A6A-B1E5-8752C0921481}"/>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FEADC17-B8AA-492D-9BC6-87A5DE101BCC}"/>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36" name="组合 35">
            <a:extLst>
              <a:ext uri="{FF2B5EF4-FFF2-40B4-BE49-F238E27FC236}">
                <a16:creationId xmlns:a16="http://schemas.microsoft.com/office/drawing/2014/main" id="{F50E09F0-3397-48D9-87ED-5AAF80234291}"/>
              </a:ext>
            </a:extLst>
          </p:cNvPr>
          <p:cNvGrpSpPr/>
          <p:nvPr/>
        </p:nvGrpSpPr>
        <p:grpSpPr>
          <a:xfrm>
            <a:off x="7199749" y="44301"/>
            <a:ext cx="2568659" cy="338554"/>
            <a:chOff x="4562654" y="3357001"/>
            <a:chExt cx="1071054" cy="338554"/>
          </a:xfrm>
        </p:grpSpPr>
        <p:sp>
          <p:nvSpPr>
            <p:cNvPr id="37" name="矩形 36">
              <a:extLst>
                <a:ext uri="{FF2B5EF4-FFF2-40B4-BE49-F238E27FC236}">
                  <a16:creationId xmlns:a16="http://schemas.microsoft.com/office/drawing/2014/main" id="{F2E33358-18F3-46A6-AE46-1C26416FA124}"/>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7497655-63EE-41DF-9E54-BD3996804E71}"/>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BF2970F-9F6E-1ABA-39C8-DE1BA75F78E9}"/>
              </a:ext>
            </a:extLst>
          </p:cNvPr>
          <p:cNvSpPr txBox="1"/>
          <p:nvPr/>
        </p:nvSpPr>
        <p:spPr>
          <a:xfrm>
            <a:off x="192081" y="1448780"/>
            <a:ext cx="6096276" cy="1023742"/>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随着智能汽车的兴起，车载语音交互成为继通讯社交、智能家居之后的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第三大应用场景</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。智能语音交互已经成为汽车的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标准化配置</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之一。各大企业也相继推出了自主研发的车载语音对话系统。</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下 4">
            <a:extLst>
              <a:ext uri="{FF2B5EF4-FFF2-40B4-BE49-F238E27FC236}">
                <a16:creationId xmlns:a16="http://schemas.microsoft.com/office/drawing/2014/main" id="{A8A118F0-EEEE-9ACF-39D4-12DD3A58C4CE}"/>
              </a:ext>
            </a:extLst>
          </p:cNvPr>
          <p:cNvSpPr/>
          <p:nvPr/>
        </p:nvSpPr>
        <p:spPr>
          <a:xfrm>
            <a:off x="2675620" y="2456892"/>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8F5E2E-0FDE-45F3-27F2-F54061731FA0}"/>
              </a:ext>
            </a:extLst>
          </p:cNvPr>
          <p:cNvSpPr txBox="1"/>
          <p:nvPr/>
        </p:nvSpPr>
        <p:spPr>
          <a:xfrm>
            <a:off x="192081" y="4761148"/>
            <a:ext cx="6096275" cy="1670073"/>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面向计算资源有限的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车载嵌入式设备</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，重点研究针对自动语音识别、自然语言理解的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技术创新应用方法</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开发相应的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轻量化神经网络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，探索以</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离线方式</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运行的车载智能语音对话平台搭建；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数据安全、自然实时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的语音对话。</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206417F7-0720-39C2-9A51-3DEAA1A497F8}"/>
              </a:ext>
            </a:extLst>
          </p:cNvPr>
          <p:cNvSpPr txBox="1"/>
          <p:nvPr/>
        </p:nvSpPr>
        <p:spPr>
          <a:xfrm>
            <a:off x="192082" y="2780928"/>
            <a:ext cx="6096276" cy="1670073"/>
          </a:xfrm>
          <a:prstGeom prst="rect">
            <a:avLst/>
          </a:prstGeom>
          <a:noFill/>
          <a:ln w="9525">
            <a:noFill/>
          </a:ln>
        </p:spPr>
        <p:txBody>
          <a:bodyPr wrap="square">
            <a:spAutoFit/>
          </a:bodyPr>
          <a:lstStyle/>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然而，基于深度学习的模型需要消耗庞大的计算资源才能快速运行。当前主流车载语音对话系统均采用</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a:t>
            </a:r>
            <a:r>
              <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端”方式运行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：即将数据传输至云端服务器进行处理。此种运行方式存在着一定的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eaLnBrk="1" latinLnBrk="1">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实现深度学习下的语音对话技术在车载平台上的</a:t>
            </a:r>
            <a:r>
              <a:rPr lang="zh-CN" altLang="en-US" sz="1400" dirty="0">
                <a:solidFill>
                  <a:srgbClr val="C00000"/>
                </a:solidFill>
                <a:latin typeface="微软雅黑" panose="020B0503020204020204" pitchFamily="34" charset="-122"/>
                <a:ea typeface="微软雅黑" panose="020B0503020204020204" pitchFamily="34" charset="-122"/>
              </a:rPr>
              <a:t>高可靠性、强实时性</a:t>
            </a:r>
            <a:r>
              <a:rPr lang="zh-CN" altLang="en-US" sz="1400" dirty="0">
                <a:latin typeface="微软雅黑" panose="020B0503020204020204" pitchFamily="34" charset="-122"/>
                <a:ea typeface="微软雅黑" panose="020B0503020204020204" pitchFamily="34" charset="-122"/>
              </a:rPr>
              <a:t>应用，研发</a:t>
            </a:r>
            <a:r>
              <a:rPr lang="zh-CN" altLang="en-US" sz="1400" dirty="0">
                <a:solidFill>
                  <a:srgbClr val="C00000"/>
                </a:solidFill>
                <a:latin typeface="微软雅黑" panose="020B0503020204020204" pitchFamily="34" charset="-122"/>
                <a:ea typeface="微软雅黑" panose="020B0503020204020204" pitchFamily="34" charset="-122"/>
              </a:rPr>
              <a:t>离线条件</a:t>
            </a:r>
            <a:r>
              <a:rPr lang="zh-CN" altLang="en-US" sz="1400" dirty="0">
                <a:latin typeface="微软雅黑" panose="020B0503020204020204" pitchFamily="34" charset="-122"/>
                <a:ea typeface="微软雅黑" panose="020B0503020204020204" pitchFamily="34" charset="-122"/>
              </a:rPr>
              <a:t>下的智能语音对话是有效的技术途径。</a:t>
            </a:r>
            <a:endParaRPr lang="en-US" altLang="zh-CN" sz="1400" dirty="0">
              <a:latin typeface="微软雅黑" panose="020B0503020204020204" pitchFamily="34" charset="-122"/>
              <a:ea typeface="微软雅黑" panose="020B0503020204020204" pitchFamily="34" charset="-122"/>
            </a:endParaRPr>
          </a:p>
        </p:txBody>
      </p:sp>
      <p:sp>
        <p:nvSpPr>
          <p:cNvPr id="11" name="箭头: 下 10">
            <a:extLst>
              <a:ext uri="{FF2B5EF4-FFF2-40B4-BE49-F238E27FC236}">
                <a16:creationId xmlns:a16="http://schemas.microsoft.com/office/drawing/2014/main" id="{607F6FBF-DC59-8B94-3D39-C112C261312D}"/>
              </a:ext>
            </a:extLst>
          </p:cNvPr>
          <p:cNvSpPr/>
          <p:nvPr/>
        </p:nvSpPr>
        <p:spPr>
          <a:xfrm>
            <a:off x="2675620" y="4473116"/>
            <a:ext cx="360040" cy="360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74D1E3F-4391-C8CB-D3DE-B493811FEE1D}"/>
              </a:ext>
            </a:extLst>
          </p:cNvPr>
          <p:cNvSpPr txBox="1"/>
          <p:nvPr/>
        </p:nvSpPr>
        <p:spPr>
          <a:xfrm>
            <a:off x="6690872" y="2852599"/>
            <a:ext cx="214247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车载语音市场发展趋势</a:t>
            </a:r>
            <a:endParaRPr lang="zh-CN" altLang="en-US" sz="1200" dirty="0"/>
          </a:p>
        </p:txBody>
      </p:sp>
      <p:sp>
        <p:nvSpPr>
          <p:cNvPr id="13" name="文本框 12">
            <a:extLst>
              <a:ext uri="{FF2B5EF4-FFF2-40B4-BE49-F238E27FC236}">
                <a16:creationId xmlns:a16="http://schemas.microsoft.com/office/drawing/2014/main" id="{625E55A9-9C26-4C39-D70A-2CD3DEB99666}"/>
              </a:ext>
            </a:extLst>
          </p:cNvPr>
          <p:cNvSpPr txBox="1"/>
          <p:nvPr/>
        </p:nvSpPr>
        <p:spPr>
          <a:xfrm>
            <a:off x="9814950" y="2852599"/>
            <a:ext cx="16219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车载语音交互</a:t>
            </a:r>
          </a:p>
        </p:txBody>
      </p:sp>
      <p:sp>
        <p:nvSpPr>
          <p:cNvPr id="14" name="文本框 13">
            <a:extLst>
              <a:ext uri="{FF2B5EF4-FFF2-40B4-BE49-F238E27FC236}">
                <a16:creationId xmlns:a16="http://schemas.microsoft.com/office/drawing/2014/main" id="{ECFD5BF6-872C-3FBF-A21B-F03732DD02C1}"/>
              </a:ext>
            </a:extLst>
          </p:cNvPr>
          <p:cNvSpPr txBox="1"/>
          <p:nvPr/>
        </p:nvSpPr>
        <p:spPr>
          <a:xfrm>
            <a:off x="6988025" y="4617648"/>
            <a:ext cx="1548172"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数据安全隐患</a:t>
            </a:r>
            <a:endParaRPr lang="zh-CN" altLang="en-US" sz="1200" dirty="0"/>
          </a:p>
        </p:txBody>
      </p:sp>
      <p:sp>
        <p:nvSpPr>
          <p:cNvPr id="16" name="文本框 15">
            <a:extLst>
              <a:ext uri="{FF2B5EF4-FFF2-40B4-BE49-F238E27FC236}">
                <a16:creationId xmlns:a16="http://schemas.microsoft.com/office/drawing/2014/main" id="{9B002A21-5525-5106-3B6A-F020752A3D19}"/>
              </a:ext>
            </a:extLst>
          </p:cNvPr>
          <p:cNvSpPr txBox="1"/>
          <p:nvPr/>
        </p:nvSpPr>
        <p:spPr>
          <a:xfrm>
            <a:off x="9774407" y="4617647"/>
            <a:ext cx="17030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车载嵌入式设备</a:t>
            </a:r>
            <a:endParaRPr lang="zh-CN" altLang="en-US" sz="1200" dirty="0"/>
          </a:p>
        </p:txBody>
      </p:sp>
      <p:sp>
        <p:nvSpPr>
          <p:cNvPr id="21" name="文本框 20">
            <a:extLst>
              <a:ext uri="{FF2B5EF4-FFF2-40B4-BE49-F238E27FC236}">
                <a16:creationId xmlns:a16="http://schemas.microsoft.com/office/drawing/2014/main" id="{2320BB02-10CC-0FC6-8558-0C0DFC116763}"/>
              </a:ext>
            </a:extLst>
          </p:cNvPr>
          <p:cNvSpPr txBox="1"/>
          <p:nvPr/>
        </p:nvSpPr>
        <p:spPr>
          <a:xfrm>
            <a:off x="7847851" y="6331372"/>
            <a:ext cx="266085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图</a:t>
            </a: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离线运行的车载语音对话平台</a:t>
            </a:r>
            <a:endParaRPr lang="zh-CN" altLang="en-US" sz="1200" dirty="0"/>
          </a:p>
        </p:txBody>
      </p:sp>
      <p:pic>
        <p:nvPicPr>
          <p:cNvPr id="22" name="图片 21" descr="图表&#10;&#10;描述已自动生成">
            <a:extLst>
              <a:ext uri="{FF2B5EF4-FFF2-40B4-BE49-F238E27FC236}">
                <a16:creationId xmlns:a16="http://schemas.microsoft.com/office/drawing/2014/main" id="{E3CFF4F2-4D61-BED4-989E-3B1797E0E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065" y="1592172"/>
            <a:ext cx="1950092" cy="1260000"/>
          </a:xfrm>
          <a:prstGeom prst="rect">
            <a:avLst/>
          </a:prstGeom>
        </p:spPr>
      </p:pic>
      <p:pic>
        <p:nvPicPr>
          <p:cNvPr id="24" name="图片 23" descr="电脑游戏的汽车&#10;&#10;中度可信度描述已自动生成">
            <a:extLst>
              <a:ext uri="{FF2B5EF4-FFF2-40B4-BE49-F238E27FC236}">
                <a16:creationId xmlns:a16="http://schemas.microsoft.com/office/drawing/2014/main" id="{C5A89C84-71F7-F36C-0609-151A8716D6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5280" y="1592172"/>
            <a:ext cx="1741320" cy="1260000"/>
          </a:xfrm>
          <a:prstGeom prst="rect">
            <a:avLst/>
          </a:prstGeom>
        </p:spPr>
      </p:pic>
      <p:pic>
        <p:nvPicPr>
          <p:cNvPr id="25" name="图片 24" descr="桌子上的广告&#10;&#10;低可信度描述已自动生成">
            <a:extLst>
              <a:ext uri="{FF2B5EF4-FFF2-40B4-BE49-F238E27FC236}">
                <a16:creationId xmlns:a16="http://schemas.microsoft.com/office/drawing/2014/main" id="{ECB49652-88F9-25D2-D003-5DD604CF95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165" y="3284984"/>
            <a:ext cx="1891892" cy="1260000"/>
          </a:xfrm>
          <a:prstGeom prst="rect">
            <a:avLst/>
          </a:prstGeom>
        </p:spPr>
      </p:pic>
      <p:pic>
        <p:nvPicPr>
          <p:cNvPr id="26" name="图片 25" descr="卡通人物&#10;&#10;描述已自动生成">
            <a:extLst>
              <a:ext uri="{FF2B5EF4-FFF2-40B4-BE49-F238E27FC236}">
                <a16:creationId xmlns:a16="http://schemas.microsoft.com/office/drawing/2014/main" id="{D30F719A-71F9-7FF1-CB4B-A44552A53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82" t="6069" r="13562" b="4851"/>
          <a:stretch/>
        </p:blipFill>
        <p:spPr>
          <a:xfrm>
            <a:off x="9901128" y="3284984"/>
            <a:ext cx="1449625" cy="1260000"/>
          </a:xfrm>
          <a:prstGeom prst="rect">
            <a:avLst/>
          </a:prstGeom>
        </p:spPr>
      </p:pic>
      <p:pic>
        <p:nvPicPr>
          <p:cNvPr id="27" name="图片 26">
            <a:extLst>
              <a:ext uri="{FF2B5EF4-FFF2-40B4-BE49-F238E27FC236}">
                <a16:creationId xmlns:a16="http://schemas.microsoft.com/office/drawing/2014/main" id="{A645776E-1A11-5C20-7579-67DE58673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6956" y="4983009"/>
            <a:ext cx="3462640" cy="12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192082" y="669323"/>
            <a:ext cx="770411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 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研究背景</a:t>
            </a:r>
          </a:p>
        </p:txBody>
      </p:sp>
      <p:grpSp>
        <p:nvGrpSpPr>
          <p:cNvPr id="7" name="组合 6">
            <a:extLst>
              <a:ext uri="{FF2B5EF4-FFF2-40B4-BE49-F238E27FC236}">
                <a16:creationId xmlns:a16="http://schemas.microsoft.com/office/drawing/2014/main" id="{258D0421-52C7-436C-AAAD-2E10195855F3}"/>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9" name="流程图: 手动输入 8">
              <a:extLst>
                <a:ext uri="{FF2B5EF4-FFF2-40B4-BE49-F238E27FC236}">
                  <a16:creationId xmlns:a16="http://schemas.microsoft.com/office/drawing/2014/main" id="{7DE55389-84DB-4735-A6BA-1F445E2A0566}"/>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A1F00A-AD14-4D61-89E6-EEF8879EA150}"/>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17" name="组合 16">
            <a:extLst>
              <a:ext uri="{FF2B5EF4-FFF2-40B4-BE49-F238E27FC236}">
                <a16:creationId xmlns:a16="http://schemas.microsoft.com/office/drawing/2014/main" id="{34B98869-916B-49A5-890A-7450DE8300C0}"/>
              </a:ext>
            </a:extLst>
          </p:cNvPr>
          <p:cNvGrpSpPr/>
          <p:nvPr/>
        </p:nvGrpSpPr>
        <p:grpSpPr>
          <a:xfrm>
            <a:off x="9804412" y="45047"/>
            <a:ext cx="2191557" cy="338554"/>
            <a:chOff x="4562654" y="3357001"/>
            <a:chExt cx="1071054" cy="338554"/>
          </a:xfrm>
        </p:grpSpPr>
        <p:sp>
          <p:nvSpPr>
            <p:cNvPr id="18" name="矩形 17">
              <a:extLst>
                <a:ext uri="{FF2B5EF4-FFF2-40B4-BE49-F238E27FC236}">
                  <a16:creationId xmlns:a16="http://schemas.microsoft.com/office/drawing/2014/main" id="{27686204-7EC1-4B6D-8523-B97CE9564B0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93DDA8-7ED4-49AC-9BF3-C3618A851894}"/>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48" name="组合 47">
            <a:extLst>
              <a:ext uri="{FF2B5EF4-FFF2-40B4-BE49-F238E27FC236}">
                <a16:creationId xmlns:a16="http://schemas.microsoft.com/office/drawing/2014/main" id="{C71EF36D-315F-4413-AC4B-FCCB88390341}"/>
              </a:ext>
            </a:extLst>
          </p:cNvPr>
          <p:cNvGrpSpPr/>
          <p:nvPr/>
        </p:nvGrpSpPr>
        <p:grpSpPr>
          <a:xfrm>
            <a:off x="7199749" y="44301"/>
            <a:ext cx="2568659" cy="338554"/>
            <a:chOff x="4562654" y="3357001"/>
            <a:chExt cx="1071054" cy="338554"/>
          </a:xfrm>
        </p:grpSpPr>
        <p:sp>
          <p:nvSpPr>
            <p:cNvPr id="49" name="矩形 48">
              <a:extLst>
                <a:ext uri="{FF2B5EF4-FFF2-40B4-BE49-F238E27FC236}">
                  <a16:creationId xmlns:a16="http://schemas.microsoft.com/office/drawing/2014/main" id="{A4E2BCCC-156A-4578-9EE0-02538CAE6949}"/>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03EA586-3731-4F0B-85E2-5BE072A3E7E6}"/>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2" name="Rectangle 2">
            <a:extLst>
              <a:ext uri="{FF2B5EF4-FFF2-40B4-BE49-F238E27FC236}">
                <a16:creationId xmlns:a16="http://schemas.microsoft.com/office/drawing/2014/main" id="{5380599A-A6E6-42AC-89F6-1B3C3D28A9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3" name="直接箭头连接符 2">
            <a:extLst>
              <a:ext uri="{FF2B5EF4-FFF2-40B4-BE49-F238E27FC236}">
                <a16:creationId xmlns:a16="http://schemas.microsoft.com/office/drawing/2014/main" id="{658D8E26-EA7C-FB3F-08C1-53FFCCE2EC13}"/>
              </a:ext>
            </a:extLst>
          </p:cNvPr>
          <p:cNvCxnSpPr>
            <a:cxnSpLocks/>
          </p:cNvCxnSpPr>
          <p:nvPr/>
        </p:nvCxnSpPr>
        <p:spPr>
          <a:xfrm>
            <a:off x="192082" y="2785801"/>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F9015C1-08C5-7536-7E0F-0FC6CB1172E5}"/>
              </a:ext>
            </a:extLst>
          </p:cNvPr>
          <p:cNvSpPr/>
          <p:nvPr/>
        </p:nvSpPr>
        <p:spPr>
          <a:xfrm>
            <a:off x="192082" y="1484784"/>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自动语音识别</a:t>
            </a:r>
          </a:p>
        </p:txBody>
      </p:sp>
      <p:sp>
        <p:nvSpPr>
          <p:cNvPr id="5" name="文本框 4">
            <a:extLst>
              <a:ext uri="{FF2B5EF4-FFF2-40B4-BE49-F238E27FC236}">
                <a16:creationId xmlns:a16="http://schemas.microsoft.com/office/drawing/2014/main" id="{32EE46A5-8407-92D2-5DEA-4B9B2799B399}"/>
              </a:ext>
            </a:extLst>
          </p:cNvPr>
          <p:cNvSpPr txBox="1"/>
          <p:nvPr/>
        </p:nvSpPr>
        <p:spPr>
          <a:xfrm>
            <a:off x="187950" y="3102345"/>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高斯混合模型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GMM-HMM</a:t>
            </a:r>
            <a:r>
              <a:rPr lang="zh-CN" altLang="en-US" sz="1400" dirty="0">
                <a:latin typeface="微软雅黑" panose="020B0503020204020204" pitchFamily="34" charset="-122"/>
                <a:ea typeface="微软雅黑" panose="020B0503020204020204" pitchFamily="34" charset="-122"/>
              </a:rPr>
              <a:t>）</a:t>
            </a:r>
          </a:p>
        </p:txBody>
      </p:sp>
      <p:cxnSp>
        <p:nvCxnSpPr>
          <p:cNvPr id="6" name="直接连接符 5">
            <a:extLst>
              <a:ext uri="{FF2B5EF4-FFF2-40B4-BE49-F238E27FC236}">
                <a16:creationId xmlns:a16="http://schemas.microsoft.com/office/drawing/2014/main" id="{985DF4A0-132F-581A-2CC1-4D041B4172B5}"/>
              </a:ext>
            </a:extLst>
          </p:cNvPr>
          <p:cNvCxnSpPr>
            <a:cxnSpLocks/>
          </p:cNvCxnSpPr>
          <p:nvPr/>
        </p:nvCxnSpPr>
        <p:spPr>
          <a:xfrm>
            <a:off x="982725" y="2785801"/>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B0E97F1-2DB8-6534-F6E4-56F2CC9C00E0}"/>
              </a:ext>
            </a:extLst>
          </p:cNvPr>
          <p:cNvSpPr txBox="1"/>
          <p:nvPr/>
        </p:nvSpPr>
        <p:spPr>
          <a:xfrm>
            <a:off x="1334162" y="2060848"/>
            <a:ext cx="2745614"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深度神经网络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隐马尔可夫模型</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DNN-HMM</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a:extLst>
              <a:ext uri="{FF2B5EF4-FFF2-40B4-BE49-F238E27FC236}">
                <a16:creationId xmlns:a16="http://schemas.microsoft.com/office/drawing/2014/main" id="{3DF75DF9-7245-D38B-26DF-1ECCEFFAD06D}"/>
              </a:ext>
            </a:extLst>
          </p:cNvPr>
          <p:cNvCxnSpPr>
            <a:cxnSpLocks/>
            <a:endCxn id="8" idx="2"/>
          </p:cNvCxnSpPr>
          <p:nvPr/>
        </p:nvCxnSpPr>
        <p:spPr>
          <a:xfrm flipV="1">
            <a:off x="2706969" y="2584068"/>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21FB97B-28B0-F20E-589D-52CEED85EAE2}"/>
              </a:ext>
            </a:extLst>
          </p:cNvPr>
          <p:cNvSpPr txBox="1"/>
          <p:nvPr/>
        </p:nvSpPr>
        <p:spPr>
          <a:xfrm>
            <a:off x="4359251" y="3087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基于联结时序分类</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的端到端模型</a:t>
            </a:r>
            <a:endParaRPr lang="en-US" altLang="zh-CN"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7DB75DB-D823-B998-027B-5BC75F08699C}"/>
              </a:ext>
            </a:extLst>
          </p:cNvPr>
          <p:cNvSpPr txBox="1"/>
          <p:nvPr/>
        </p:nvSpPr>
        <p:spPr>
          <a:xfrm>
            <a:off x="4359251" y="2060848"/>
            <a:ext cx="166474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基于注意力机制</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的序列到序列模型</a:t>
            </a:r>
            <a:endParaRPr lang="en-US" altLang="zh-CN" sz="1400" dirty="0">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231F247C-8128-0E82-7A2B-FFEDB8BF0A45}"/>
              </a:ext>
            </a:extLst>
          </p:cNvPr>
          <p:cNvCxnSpPr>
            <a:cxnSpLocks/>
          </p:cNvCxnSpPr>
          <p:nvPr/>
        </p:nvCxnSpPr>
        <p:spPr>
          <a:xfrm>
            <a:off x="5191367" y="2785802"/>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21B067D-73E1-66D8-E310-C52C6EDDFA7D}"/>
              </a:ext>
            </a:extLst>
          </p:cNvPr>
          <p:cNvCxnSpPr>
            <a:cxnSpLocks/>
          </p:cNvCxnSpPr>
          <p:nvPr/>
        </p:nvCxnSpPr>
        <p:spPr>
          <a:xfrm flipV="1">
            <a:off x="5192531" y="2584067"/>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EA7BF302-7FA9-8D52-BA7B-50E31292B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4042" y="2557222"/>
            <a:ext cx="1900800" cy="1080000"/>
          </a:xfrm>
          <a:prstGeom prst="rect">
            <a:avLst/>
          </a:prstGeom>
        </p:spPr>
      </p:pic>
      <p:sp>
        <p:nvSpPr>
          <p:cNvPr id="20" name="文本框 19">
            <a:extLst>
              <a:ext uri="{FF2B5EF4-FFF2-40B4-BE49-F238E27FC236}">
                <a16:creationId xmlns:a16="http://schemas.microsoft.com/office/drawing/2014/main" id="{BCCC358A-6FCD-3A0F-A69E-C7BFB3DE170C}"/>
              </a:ext>
            </a:extLst>
          </p:cNvPr>
          <p:cNvSpPr txBox="1"/>
          <p:nvPr/>
        </p:nvSpPr>
        <p:spPr>
          <a:xfrm>
            <a:off x="6686284" y="1628800"/>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基于注意力机制的序列到序列模型具有模型简单、联合训练、直接输出和无需强制数据对齐等优点</a:t>
            </a:r>
            <a:r>
              <a:rPr lang="en-US" altLang="zh-CN" sz="1400" baseline="30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。但是模型存在</a:t>
            </a:r>
            <a:r>
              <a:rPr lang="zh-CN" altLang="en-US" sz="1400" dirty="0">
                <a:solidFill>
                  <a:srgbClr val="C00000"/>
                </a:solidFill>
                <a:latin typeface="微软雅黑" panose="020B0503020204020204" pitchFamily="34" charset="-122"/>
                <a:ea typeface="微软雅黑" panose="020B0503020204020204" pitchFamily="34" charset="-122"/>
              </a:rPr>
              <a:t>参数量庞大、计算复杂、难以部署</a:t>
            </a:r>
            <a:r>
              <a:rPr lang="zh-CN" altLang="en-US" sz="1400" dirty="0">
                <a:latin typeface="微软雅黑" panose="020B0503020204020204" pitchFamily="34" charset="-122"/>
                <a:ea typeface="微软雅黑" panose="020B0503020204020204" pitchFamily="34" charset="-122"/>
              </a:rPr>
              <a:t>等缺点。</a:t>
            </a:r>
            <a:endParaRPr lang="en-US" altLang="zh-CN"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393C009D-3853-A8D2-908C-3D830A96D7A6}"/>
              </a:ext>
            </a:extLst>
          </p:cNvPr>
          <p:cNvSpPr/>
          <p:nvPr/>
        </p:nvSpPr>
        <p:spPr>
          <a:xfrm>
            <a:off x="4223792" y="1966827"/>
            <a:ext cx="1877483" cy="163397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C05DDB7-77DA-CE8A-CDD2-0EF700940B3C}"/>
              </a:ext>
            </a:extLst>
          </p:cNvPr>
          <p:cNvSpPr/>
          <p:nvPr/>
        </p:nvSpPr>
        <p:spPr>
          <a:xfrm>
            <a:off x="4712483" y="1808820"/>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端到端</a:t>
            </a:r>
          </a:p>
        </p:txBody>
      </p:sp>
      <p:pic>
        <p:nvPicPr>
          <p:cNvPr id="23" name="图片 22">
            <a:extLst>
              <a:ext uri="{FF2B5EF4-FFF2-40B4-BE49-F238E27FC236}">
                <a16:creationId xmlns:a16="http://schemas.microsoft.com/office/drawing/2014/main" id="{FEB56875-B85D-74A9-25F4-139A18D801F9}"/>
              </a:ext>
            </a:extLst>
          </p:cNvPr>
          <p:cNvPicPr>
            <a:picLocks noChangeAspect="1"/>
          </p:cNvPicPr>
          <p:nvPr/>
        </p:nvPicPr>
        <p:blipFill rotWithShape="1">
          <a:blip r:embed="rId4"/>
          <a:srcRect r="4343"/>
          <a:stretch/>
        </p:blipFill>
        <p:spPr>
          <a:xfrm>
            <a:off x="8732055" y="2746121"/>
            <a:ext cx="3124586" cy="709022"/>
          </a:xfrm>
          <a:prstGeom prst="rect">
            <a:avLst/>
          </a:prstGeom>
        </p:spPr>
      </p:pic>
      <p:sp>
        <p:nvSpPr>
          <p:cNvPr id="24" name="矩形 23">
            <a:extLst>
              <a:ext uri="{FF2B5EF4-FFF2-40B4-BE49-F238E27FC236}">
                <a16:creationId xmlns:a16="http://schemas.microsoft.com/office/drawing/2014/main" id="{91BBE97D-78E2-824B-FB31-454DB652D7A5}"/>
              </a:ext>
            </a:extLst>
          </p:cNvPr>
          <p:cNvSpPr/>
          <p:nvPr/>
        </p:nvSpPr>
        <p:spPr>
          <a:xfrm>
            <a:off x="192082" y="3709528"/>
            <a:ext cx="1583438" cy="432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自然语言理解</a:t>
            </a:r>
          </a:p>
        </p:txBody>
      </p:sp>
      <p:cxnSp>
        <p:nvCxnSpPr>
          <p:cNvPr id="25" name="直接箭头连接符 24">
            <a:extLst>
              <a:ext uri="{FF2B5EF4-FFF2-40B4-BE49-F238E27FC236}">
                <a16:creationId xmlns:a16="http://schemas.microsoft.com/office/drawing/2014/main" id="{E477D239-E1EE-8A9D-D8B4-95E38E8D5484}"/>
              </a:ext>
            </a:extLst>
          </p:cNvPr>
          <p:cNvCxnSpPr>
            <a:cxnSpLocks/>
          </p:cNvCxnSpPr>
          <p:nvPr/>
        </p:nvCxnSpPr>
        <p:spPr>
          <a:xfrm>
            <a:off x="192082" y="5029396"/>
            <a:ext cx="644397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780B2CD-65C0-F3E9-CD05-5B8A3C54DC6C}"/>
              </a:ext>
            </a:extLst>
          </p:cNvPr>
          <p:cNvSpPr txBox="1"/>
          <p:nvPr/>
        </p:nvSpPr>
        <p:spPr>
          <a:xfrm>
            <a:off x="192082" y="5327862"/>
            <a:ext cx="1877482"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基于独立建模的方法</a:t>
            </a:r>
          </a:p>
        </p:txBody>
      </p:sp>
      <p:cxnSp>
        <p:nvCxnSpPr>
          <p:cNvPr id="27" name="直接连接符 26">
            <a:extLst>
              <a:ext uri="{FF2B5EF4-FFF2-40B4-BE49-F238E27FC236}">
                <a16:creationId xmlns:a16="http://schemas.microsoft.com/office/drawing/2014/main" id="{91F733E1-9EAB-CA42-E3FA-2BC8353F4D75}"/>
              </a:ext>
            </a:extLst>
          </p:cNvPr>
          <p:cNvCxnSpPr>
            <a:cxnSpLocks/>
          </p:cNvCxnSpPr>
          <p:nvPr/>
        </p:nvCxnSpPr>
        <p:spPr>
          <a:xfrm>
            <a:off x="982725" y="5029396"/>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74253-AFC8-95F1-5FDD-A80179062D08}"/>
              </a:ext>
            </a:extLst>
          </p:cNvPr>
          <p:cNvSpPr txBox="1"/>
          <p:nvPr/>
        </p:nvSpPr>
        <p:spPr>
          <a:xfrm>
            <a:off x="1955540" y="4387616"/>
            <a:ext cx="216023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基于隐式联合建模的方法</a:t>
            </a:r>
          </a:p>
        </p:txBody>
      </p:sp>
      <p:cxnSp>
        <p:nvCxnSpPr>
          <p:cNvPr id="29" name="直接连接符 28">
            <a:extLst>
              <a:ext uri="{FF2B5EF4-FFF2-40B4-BE49-F238E27FC236}">
                <a16:creationId xmlns:a16="http://schemas.microsoft.com/office/drawing/2014/main" id="{0F79935B-618B-F2FB-103A-2B90B31F8A21}"/>
              </a:ext>
            </a:extLst>
          </p:cNvPr>
          <p:cNvCxnSpPr>
            <a:cxnSpLocks/>
          </p:cNvCxnSpPr>
          <p:nvPr/>
        </p:nvCxnSpPr>
        <p:spPr>
          <a:xfrm flipV="1">
            <a:off x="3035659" y="4827662"/>
            <a:ext cx="0" cy="20173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F2125BC-7D02-7701-6482-39AD30BFC20C}"/>
              </a:ext>
            </a:extLst>
          </p:cNvPr>
          <p:cNvSpPr txBox="1"/>
          <p:nvPr/>
        </p:nvSpPr>
        <p:spPr>
          <a:xfrm>
            <a:off x="3863752" y="4323876"/>
            <a:ext cx="2710348"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Bidirectional Interaction</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AC04533A-4E9A-9A31-19EB-8E0C491CDC2A}"/>
              </a:ext>
            </a:extLst>
          </p:cNvPr>
          <p:cNvCxnSpPr>
            <a:cxnSpLocks/>
          </p:cNvCxnSpPr>
          <p:nvPr/>
        </p:nvCxnSpPr>
        <p:spPr>
          <a:xfrm flipV="1">
            <a:off x="5218926" y="4827662"/>
            <a:ext cx="0" cy="20173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BEC5A42-40F8-7EE0-CEA8-EBA3D3CB8123}"/>
              </a:ext>
            </a:extLst>
          </p:cNvPr>
          <p:cNvSpPr/>
          <p:nvPr/>
        </p:nvSpPr>
        <p:spPr>
          <a:xfrm>
            <a:off x="1955543" y="4141577"/>
            <a:ext cx="4500493" cy="170950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E7E91A9-39F4-C016-19AC-CE1759F66690}"/>
              </a:ext>
            </a:extLst>
          </p:cNvPr>
          <p:cNvSpPr/>
          <p:nvPr/>
        </p:nvSpPr>
        <p:spPr>
          <a:xfrm>
            <a:off x="3761508" y="3946042"/>
            <a:ext cx="900100" cy="253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联合建模</a:t>
            </a:r>
          </a:p>
        </p:txBody>
      </p:sp>
      <p:sp>
        <p:nvSpPr>
          <p:cNvPr id="36" name="文本框 35">
            <a:extLst>
              <a:ext uri="{FF2B5EF4-FFF2-40B4-BE49-F238E27FC236}">
                <a16:creationId xmlns:a16="http://schemas.microsoft.com/office/drawing/2014/main" id="{30AD7C51-1148-E68F-462C-C2C00A73738E}"/>
              </a:ext>
            </a:extLst>
          </p:cNvPr>
          <p:cNvSpPr txBox="1"/>
          <p:nvPr/>
        </p:nvSpPr>
        <p:spPr>
          <a:xfrm>
            <a:off x="3031128" y="5327862"/>
            <a:ext cx="2160239"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基于显式联合建模的方法</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Single Interaction</a:t>
            </a:r>
            <a:r>
              <a:rPr lang="zh-CN" altLang="en-US" sz="1400" dirty="0">
                <a:latin typeface="微软雅黑" panose="020B0503020204020204" pitchFamily="34" charset="-122"/>
                <a:ea typeface="微软雅黑" panose="020B0503020204020204" pitchFamily="34" charset="-122"/>
              </a:rPr>
              <a:t>）</a:t>
            </a:r>
          </a:p>
        </p:txBody>
      </p:sp>
      <p:sp>
        <p:nvSpPr>
          <p:cNvPr id="37" name="文本框 36">
            <a:extLst>
              <a:ext uri="{FF2B5EF4-FFF2-40B4-BE49-F238E27FC236}">
                <a16:creationId xmlns:a16="http://schemas.microsoft.com/office/drawing/2014/main" id="{CB6E350A-E336-4C79-A5CC-6F97B915C81A}"/>
              </a:ext>
            </a:extLst>
          </p:cNvPr>
          <p:cNvSpPr txBox="1"/>
          <p:nvPr/>
        </p:nvSpPr>
        <p:spPr>
          <a:xfrm>
            <a:off x="6686284" y="3984562"/>
            <a:ext cx="5266261" cy="905248"/>
          </a:xfrm>
          <a:prstGeom prst="rect">
            <a:avLst/>
          </a:prstGeom>
          <a:noFill/>
        </p:spPr>
        <p:txBody>
          <a:bodyPr wrap="square">
            <a:spAutoFit/>
          </a:bodyPr>
          <a:lstStyle/>
          <a:p>
            <a:pPr algn="just" eaLnBrk="1">
              <a:lnSpc>
                <a:spcPct val="130000"/>
              </a:lnSpc>
            </a:pPr>
            <a:r>
              <a:rPr lang="zh-CN" altLang="en-US" sz="1400" dirty="0">
                <a:latin typeface="微软雅黑" panose="020B0503020204020204" pitchFamily="34" charset="-122"/>
                <a:ea typeface="微软雅黑" panose="020B0503020204020204" pitchFamily="34" charset="-122"/>
              </a:rPr>
              <a:t>基于显式联合建模的方法构建了交互模块，子任务间存在信息交互通道，使得模型性能有了进一步的提高</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。但是该类模型在交互模块中没有高效的信息融合手段，导致模型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38" name="图片 37" descr="图表, 散点图&#10;&#10;描述已自动生成">
            <a:extLst>
              <a:ext uri="{FF2B5EF4-FFF2-40B4-BE49-F238E27FC236}">
                <a16:creationId xmlns:a16="http://schemas.microsoft.com/office/drawing/2014/main" id="{8008B119-8686-9E79-FAD8-2D64E497D0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904" y="5049180"/>
            <a:ext cx="1137363" cy="828000"/>
          </a:xfrm>
          <a:prstGeom prst="rect">
            <a:avLst/>
          </a:prstGeom>
        </p:spPr>
      </p:pic>
      <p:pic>
        <p:nvPicPr>
          <p:cNvPr id="40" name="图片 39" descr="图表, 散点图&#10;&#10;描述已自动生成">
            <a:extLst>
              <a:ext uri="{FF2B5EF4-FFF2-40B4-BE49-F238E27FC236}">
                <a16:creationId xmlns:a16="http://schemas.microsoft.com/office/drawing/2014/main" id="{A589A4DC-B170-5FFE-F7E0-290A7005C6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7890"/>
          <a:stretch/>
        </p:blipFill>
        <p:spPr>
          <a:xfrm>
            <a:off x="10399415" y="5049180"/>
            <a:ext cx="1457226" cy="828000"/>
          </a:xfrm>
          <a:prstGeom prst="rect">
            <a:avLst/>
          </a:prstGeom>
        </p:spPr>
      </p:pic>
      <p:pic>
        <p:nvPicPr>
          <p:cNvPr id="41" name="图片 40">
            <a:extLst>
              <a:ext uri="{FF2B5EF4-FFF2-40B4-BE49-F238E27FC236}">
                <a16:creationId xmlns:a16="http://schemas.microsoft.com/office/drawing/2014/main" id="{3F1B9766-D782-92EC-1BBC-724F14F9DC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8241"/>
          <a:stretch/>
        </p:blipFill>
        <p:spPr bwMode="auto">
          <a:xfrm>
            <a:off x="6694042" y="5049180"/>
            <a:ext cx="1391714" cy="828000"/>
          </a:xfrm>
          <a:prstGeom prst="rect">
            <a:avLst/>
          </a:prstGeom>
          <a:noFill/>
          <a:ln>
            <a:noFill/>
          </a:ln>
        </p:spPr>
      </p:pic>
      <p:cxnSp>
        <p:nvCxnSpPr>
          <p:cNvPr id="42" name="直接连接符 41">
            <a:extLst>
              <a:ext uri="{FF2B5EF4-FFF2-40B4-BE49-F238E27FC236}">
                <a16:creationId xmlns:a16="http://schemas.microsoft.com/office/drawing/2014/main" id="{03DE1E36-6C1E-AD74-D07B-8A515DF19D98}"/>
              </a:ext>
            </a:extLst>
          </p:cNvPr>
          <p:cNvCxnSpPr>
            <a:cxnSpLocks/>
          </p:cNvCxnSpPr>
          <p:nvPr/>
        </p:nvCxnSpPr>
        <p:spPr>
          <a:xfrm>
            <a:off x="4111247" y="5029399"/>
            <a:ext cx="0" cy="197640"/>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F23953-0516-91B3-89F9-71E590B06C68}"/>
              </a:ext>
            </a:extLst>
          </p:cNvPr>
          <p:cNvSpPr txBox="1"/>
          <p:nvPr/>
        </p:nvSpPr>
        <p:spPr>
          <a:xfrm>
            <a:off x="661537" y="2430737"/>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1996</a:t>
            </a:r>
            <a:endParaRPr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473EB2B-275C-A6F7-C781-A017F54A3C1D}"/>
              </a:ext>
            </a:extLst>
          </p:cNvPr>
          <p:cNvSpPr txBox="1"/>
          <p:nvPr/>
        </p:nvSpPr>
        <p:spPr>
          <a:xfrm>
            <a:off x="2359795" y="2794566"/>
            <a:ext cx="642375" cy="307777"/>
          </a:xfrm>
          <a:prstGeom prst="rect">
            <a:avLst/>
          </a:prstGeom>
          <a:noFill/>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2009</a:t>
            </a:r>
            <a:endParaRPr lang="zh-CN" altLang="en-US" sz="1400" dirty="0">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F2CD43B5-411D-241E-0AAE-EECDF236851E}"/>
              </a:ext>
            </a:extLst>
          </p:cNvPr>
          <p:cNvSpPr txBox="1"/>
          <p:nvPr/>
        </p:nvSpPr>
        <p:spPr>
          <a:xfrm>
            <a:off x="5219042" y="2764182"/>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2012</a:t>
            </a:r>
            <a:endParaRPr lang="zh-CN" altLang="en-US" sz="14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590C0E1F-BC36-7343-C935-93F46B916B19}"/>
              </a:ext>
            </a:extLst>
          </p:cNvPr>
          <p:cNvSpPr txBox="1"/>
          <p:nvPr/>
        </p:nvSpPr>
        <p:spPr>
          <a:xfrm>
            <a:off x="654200" y="4695393"/>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2013</a:t>
            </a:r>
            <a:endParaRPr lang="zh-CN" altLang="en-US" sz="1400" dirty="0">
              <a:latin typeface="微软雅黑" panose="020B0503020204020204" pitchFamily="34" charset="-122"/>
              <a:ea typeface="微软雅黑" panose="020B0503020204020204" pitchFamily="34" charset="-122"/>
            </a:endParaRPr>
          </a:p>
        </p:txBody>
      </p:sp>
      <p:sp>
        <p:nvSpPr>
          <p:cNvPr id="47" name="文本框 45">
            <a:extLst>
              <a:ext uri="{FF2B5EF4-FFF2-40B4-BE49-F238E27FC236}">
                <a16:creationId xmlns:a16="http://schemas.microsoft.com/office/drawing/2014/main" id="{E7F724BF-4C0F-A46D-A98F-C843BF05B2E8}"/>
              </a:ext>
            </a:extLst>
          </p:cNvPr>
          <p:cNvSpPr txBox="1"/>
          <p:nvPr/>
        </p:nvSpPr>
        <p:spPr>
          <a:xfrm>
            <a:off x="235979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2016</a:t>
            </a:r>
            <a:endParaRPr lang="zh-CN" altLang="en-US" sz="1400" dirty="0">
              <a:latin typeface="微软雅黑" panose="020B0503020204020204" pitchFamily="34" charset="-122"/>
              <a:ea typeface="微软雅黑" panose="020B0503020204020204" pitchFamily="34" charset="-122"/>
            </a:endParaRPr>
          </a:p>
        </p:txBody>
      </p:sp>
      <p:sp>
        <p:nvSpPr>
          <p:cNvPr id="51" name="文本框 45">
            <a:extLst>
              <a:ext uri="{FF2B5EF4-FFF2-40B4-BE49-F238E27FC236}">
                <a16:creationId xmlns:a16="http://schemas.microsoft.com/office/drawing/2014/main" id="{6F8F155A-70E8-AB76-E8BD-66607055D99C}"/>
              </a:ext>
            </a:extLst>
          </p:cNvPr>
          <p:cNvSpPr txBox="1"/>
          <p:nvPr/>
        </p:nvSpPr>
        <p:spPr>
          <a:xfrm>
            <a:off x="3468872" y="4735921"/>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2018</a:t>
            </a:r>
            <a:endParaRPr lang="zh-CN" altLang="en-US" sz="1400" dirty="0">
              <a:latin typeface="微软雅黑" panose="020B0503020204020204" pitchFamily="34" charset="-122"/>
              <a:ea typeface="微软雅黑" panose="020B0503020204020204" pitchFamily="34" charset="-122"/>
            </a:endParaRPr>
          </a:p>
        </p:txBody>
      </p:sp>
      <p:sp>
        <p:nvSpPr>
          <p:cNvPr id="52" name="文本框 45">
            <a:extLst>
              <a:ext uri="{FF2B5EF4-FFF2-40B4-BE49-F238E27FC236}">
                <a16:creationId xmlns:a16="http://schemas.microsoft.com/office/drawing/2014/main" id="{2DCD8C37-7D24-39AF-7D71-1CF7AF3D145C}"/>
              </a:ext>
            </a:extLst>
          </p:cNvPr>
          <p:cNvSpPr txBox="1"/>
          <p:nvPr/>
        </p:nvSpPr>
        <p:spPr>
          <a:xfrm>
            <a:off x="5214834" y="5019544"/>
            <a:ext cx="642375"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华文楷体" panose="0201060004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华文楷体" panose="02010600040101010101" pitchFamily="2" charset="-122"/>
                <a:ea typeface="宋体" panose="02010600030101010101" pitchFamily="2" charset="-122"/>
                <a:cs typeface="+mn-cs"/>
              </a:defRPr>
            </a:lvl9pPr>
          </a:lstStyle>
          <a:p>
            <a:pPr algn="ctr"/>
            <a:r>
              <a:rPr lang="en-US" altLang="zh-CN" sz="1400" dirty="0">
                <a:latin typeface="微软雅黑" panose="020B0503020204020204" pitchFamily="34" charset="-122"/>
                <a:ea typeface="微软雅黑" panose="020B0503020204020204" pitchFamily="34" charset="-122"/>
              </a:rPr>
              <a:t>2019</a:t>
            </a:r>
            <a:endParaRPr lang="zh-CN" altLang="en-US" sz="14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0312520-AFF3-A16F-187D-D3FD4D753B21}"/>
              </a:ext>
            </a:extLst>
          </p:cNvPr>
          <p:cNvSpPr txBox="1"/>
          <p:nvPr/>
        </p:nvSpPr>
        <p:spPr>
          <a:xfrm>
            <a:off x="192082" y="5898222"/>
            <a:ext cx="11803887" cy="769441"/>
          </a:xfrm>
          <a:prstGeom prst="rect">
            <a:avLst/>
          </a:prstGeom>
          <a:noFill/>
        </p:spPr>
        <p:txBody>
          <a:bodyPr wrap="square">
            <a:spAutoFit/>
          </a:bodyPr>
          <a:lstStyle/>
          <a:p>
            <a:pPr algn="just" eaLnBrk="1"/>
            <a:r>
              <a:rPr lang="en-US" altLang="zh-CN" sz="1100" dirty="0">
                <a:latin typeface="微软雅黑" panose="020B0503020204020204" pitchFamily="34" charset="-122"/>
                <a:ea typeface="微软雅黑" panose="020B0503020204020204" pitchFamily="34" charset="-122"/>
              </a:rPr>
              <a:t>[1]Kumar A, Verma S, </a:t>
            </a:r>
            <a:r>
              <a:rPr lang="en-US" altLang="zh-CN" sz="1100" dirty="0" err="1">
                <a:latin typeface="微软雅黑" panose="020B0503020204020204" pitchFamily="34" charset="-122"/>
                <a:ea typeface="微软雅黑" panose="020B0503020204020204" pitchFamily="34" charset="-122"/>
              </a:rPr>
              <a:t>Mangla</a:t>
            </a:r>
            <a:r>
              <a:rPr lang="en-US" altLang="zh-CN" sz="1100" dirty="0">
                <a:latin typeface="微软雅黑" panose="020B0503020204020204" pitchFamily="34" charset="-122"/>
                <a:ea typeface="微软雅黑" panose="020B0503020204020204" pitchFamily="34" charset="-122"/>
              </a:rPr>
              <a:t> H. A survey of deep learning techniques in speech recognition[C]. 2018 International Conference on Advances in Computing, Communication Control and Networking (ICACCCN). IEEE, 2018: 179-185.</a:t>
            </a:r>
          </a:p>
          <a:p>
            <a:pPr algn="just" eaLnBrk="1"/>
            <a:r>
              <a:rPr lang="en-US" altLang="zh-CN" sz="1100" dirty="0">
                <a:latin typeface="微软雅黑" panose="020B0503020204020204" pitchFamily="34" charset="-122"/>
                <a:ea typeface="微软雅黑" panose="020B0503020204020204" pitchFamily="34" charset="-122"/>
              </a:rPr>
              <a:t>[2] </a:t>
            </a:r>
            <a:r>
              <a:rPr lang="en-US" altLang="zh-CN" sz="1100" dirty="0" err="1">
                <a:latin typeface="微软雅黑" panose="020B0503020204020204" pitchFamily="34" charset="-122"/>
                <a:ea typeface="微软雅黑" panose="020B0503020204020204" pitchFamily="34" charset="-122"/>
              </a:rPr>
              <a:t>Louvan</a:t>
            </a:r>
            <a:r>
              <a:rPr lang="en-US" altLang="zh-CN" sz="1100" dirty="0">
                <a:latin typeface="微软雅黑" panose="020B0503020204020204" pitchFamily="34" charset="-122"/>
                <a:ea typeface="微软雅黑" panose="020B0503020204020204" pitchFamily="34" charset="-122"/>
              </a:rPr>
              <a:t> S, </a:t>
            </a:r>
            <a:r>
              <a:rPr lang="en-US" altLang="zh-CN" sz="1100" dirty="0" err="1">
                <a:latin typeface="微软雅黑" panose="020B0503020204020204" pitchFamily="34" charset="-122"/>
                <a:ea typeface="微软雅黑" panose="020B0503020204020204" pitchFamily="34" charset="-122"/>
              </a:rPr>
              <a:t>Magnini</a:t>
            </a:r>
            <a:r>
              <a:rPr lang="en-US" altLang="zh-CN" sz="1100" dirty="0">
                <a:latin typeface="微软雅黑" panose="020B0503020204020204" pitchFamily="34" charset="-122"/>
                <a:ea typeface="微软雅黑" panose="020B0503020204020204" pitchFamily="34" charset="-122"/>
              </a:rPr>
              <a:t> B. Recent Neural Methods on Slot Filling and Intent Classification for Task-Oriented Dialogue Systems: A Survey[C]. Proceedings of the 28th International Conference on Computational Linguistics. 2020: 480-496.</a:t>
            </a:r>
          </a:p>
        </p:txBody>
      </p:sp>
    </p:spTree>
    <p:extLst>
      <p:ext uri="{BB962C8B-B14F-4D97-AF65-F5344CB8AC3E}">
        <p14:creationId xmlns:p14="http://schemas.microsoft.com/office/powerpoint/2010/main" val="192232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a:extLst>
              <a:ext uri="{FF2B5EF4-FFF2-40B4-BE49-F238E27FC236}">
                <a16:creationId xmlns:a16="http://schemas.microsoft.com/office/drawing/2014/main" id="{45E83F03-B688-41AE-BA21-A27513668746}"/>
              </a:ext>
            </a:extLst>
          </p:cNvPr>
          <p:cNvSpPr txBox="1">
            <a:spLocks noChangeArrowheads="1"/>
          </p:cNvSpPr>
          <p:nvPr/>
        </p:nvSpPr>
        <p:spPr bwMode="auto">
          <a:xfrm>
            <a:off x="192082" y="669323"/>
            <a:ext cx="5508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1.2 </a:t>
            </a:r>
            <a:r>
              <a:rPr lang="zh-CN" altLang="en-US" sz="2000" dirty="0">
                <a:latin typeface="微软雅黑" panose="020B0503020204020204" pitchFamily="34" charset="-122"/>
                <a:ea typeface="微软雅黑" panose="020B0503020204020204" pitchFamily="34" charset="-122"/>
              </a:rPr>
              <a:t>研究目标</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研究目标与研究内容</a:t>
            </a:r>
          </a:p>
        </p:txBody>
      </p:sp>
      <p:grpSp>
        <p:nvGrpSpPr>
          <p:cNvPr id="58" name="组合 57">
            <a:extLst>
              <a:ext uri="{FF2B5EF4-FFF2-40B4-BE49-F238E27FC236}">
                <a16:creationId xmlns:a16="http://schemas.microsoft.com/office/drawing/2014/main" id="{8FD73F01-AFA6-498E-AEAB-70607FB48ACF}"/>
              </a:ext>
            </a:extLst>
          </p:cNvPr>
          <p:cNvGrpSpPr/>
          <p:nvPr/>
        </p:nvGrpSpPr>
        <p:grpSpPr>
          <a:xfrm>
            <a:off x="6066295" y="32674"/>
            <a:ext cx="1019736" cy="359995"/>
            <a:chOff x="475096" y="3357001"/>
            <a:chExt cx="1444962" cy="359995"/>
          </a:xfrm>
          <a:effectLst>
            <a:outerShdw blurRad="50800" dist="38100" dir="2700000" algn="tl" rotWithShape="0">
              <a:prstClr val="black">
                <a:alpha val="40000"/>
              </a:prstClr>
            </a:outerShdw>
          </a:effectLst>
        </p:grpSpPr>
        <p:sp>
          <p:nvSpPr>
            <p:cNvPr id="61" name="流程图: 手动输入 60">
              <a:extLst>
                <a:ext uri="{FF2B5EF4-FFF2-40B4-BE49-F238E27FC236}">
                  <a16:creationId xmlns:a16="http://schemas.microsoft.com/office/drawing/2014/main" id="{894F1430-A35F-4991-96E4-59B4EF1FEB33}"/>
                </a:ext>
              </a:extLst>
            </p:cNvPr>
            <p:cNvSpPr/>
            <p:nvPr/>
          </p:nvSpPr>
          <p:spPr>
            <a:xfrm>
              <a:off x="480079" y="3357001"/>
              <a:ext cx="1439979" cy="338554"/>
            </a:xfrm>
            <a:prstGeom prst="flowChartManualInpu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F3B0F2DC-BD2B-44E6-9DD3-03CB991EE807}"/>
                </a:ext>
              </a:extLst>
            </p:cNvPr>
            <p:cNvSpPr txBox="1"/>
            <p:nvPr/>
          </p:nvSpPr>
          <p:spPr>
            <a:xfrm>
              <a:off x="475096" y="3378442"/>
              <a:ext cx="1444962" cy="338554"/>
            </a:xfrm>
            <a:prstGeom prst="rect">
              <a:avLst/>
            </a:prstGeom>
            <a:noFill/>
            <a:ln>
              <a:noFill/>
            </a:ln>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研究目标</a:t>
              </a:r>
            </a:p>
          </p:txBody>
        </p:sp>
      </p:grpSp>
      <p:grpSp>
        <p:nvGrpSpPr>
          <p:cNvPr id="65" name="组合 64">
            <a:extLst>
              <a:ext uri="{FF2B5EF4-FFF2-40B4-BE49-F238E27FC236}">
                <a16:creationId xmlns:a16="http://schemas.microsoft.com/office/drawing/2014/main" id="{E4110C9E-8356-4041-9BB8-96D8969D4C13}"/>
              </a:ext>
            </a:extLst>
          </p:cNvPr>
          <p:cNvGrpSpPr/>
          <p:nvPr/>
        </p:nvGrpSpPr>
        <p:grpSpPr>
          <a:xfrm>
            <a:off x="9804412" y="45047"/>
            <a:ext cx="2191557" cy="338554"/>
            <a:chOff x="4562654" y="3357001"/>
            <a:chExt cx="1071054" cy="338554"/>
          </a:xfrm>
        </p:grpSpPr>
        <p:sp>
          <p:nvSpPr>
            <p:cNvPr id="71" name="矩形 70">
              <a:extLst>
                <a:ext uri="{FF2B5EF4-FFF2-40B4-BE49-F238E27FC236}">
                  <a16:creationId xmlns:a16="http://schemas.microsoft.com/office/drawing/2014/main" id="{07D168F7-555A-49D7-A777-30466E66950D}"/>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BE070-B2EA-4F6C-9298-7FBDB8BE403B}"/>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grpSp>
        <p:nvGrpSpPr>
          <p:cNvPr id="74" name="组合 73">
            <a:extLst>
              <a:ext uri="{FF2B5EF4-FFF2-40B4-BE49-F238E27FC236}">
                <a16:creationId xmlns:a16="http://schemas.microsoft.com/office/drawing/2014/main" id="{96CB5ECA-C0D2-41DA-A379-18EA4836FC61}"/>
              </a:ext>
            </a:extLst>
          </p:cNvPr>
          <p:cNvGrpSpPr/>
          <p:nvPr/>
        </p:nvGrpSpPr>
        <p:grpSpPr>
          <a:xfrm>
            <a:off x="7199749" y="44301"/>
            <a:ext cx="2568659" cy="338554"/>
            <a:chOff x="4562654" y="3357001"/>
            <a:chExt cx="1071054" cy="338554"/>
          </a:xfrm>
        </p:grpSpPr>
        <p:sp>
          <p:nvSpPr>
            <p:cNvPr id="75" name="矩形 74">
              <a:extLst>
                <a:ext uri="{FF2B5EF4-FFF2-40B4-BE49-F238E27FC236}">
                  <a16:creationId xmlns:a16="http://schemas.microsoft.com/office/drawing/2014/main" id="{3B714565-F741-4719-9484-71693C696206}"/>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A841BB2-FE2E-4448-89F8-D67C45E3105E}"/>
                </a:ext>
              </a:extLst>
            </p:cNvPr>
            <p:cNvSpPr txBox="1"/>
            <p:nvPr/>
          </p:nvSpPr>
          <p:spPr>
            <a:xfrm>
              <a:off x="4584021" y="3357001"/>
              <a:ext cx="1049687"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论文工作进度</a:t>
              </a:r>
            </a:p>
          </p:txBody>
        </p:sp>
      </p:grpSp>
      <p:sp>
        <p:nvSpPr>
          <p:cNvPr id="3" name="文本框 2">
            <a:extLst>
              <a:ext uri="{FF2B5EF4-FFF2-40B4-BE49-F238E27FC236}">
                <a16:creationId xmlns:a16="http://schemas.microsoft.com/office/drawing/2014/main" id="{ACBD9EDC-63C0-FE75-551A-FAD8EB0D222F}"/>
              </a:ext>
            </a:extLst>
          </p:cNvPr>
          <p:cNvSpPr txBox="1"/>
          <p:nvPr/>
        </p:nvSpPr>
        <p:spPr>
          <a:xfrm>
            <a:off x="443372" y="1736812"/>
            <a:ext cx="11593288" cy="1750864"/>
          </a:xfrm>
          <a:prstGeom prst="rect">
            <a:avLst/>
          </a:prstGeom>
          <a:noFill/>
          <a:ln w="9525">
            <a:noFill/>
          </a:ln>
        </p:spPr>
        <p:txBody>
          <a:bodyPr wrap="square">
            <a:spAutoFit/>
          </a:bodyPr>
          <a:lstStyle/>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针对基于深度编</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解码器的自动语音识别模型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参数量庞大</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残差分组线性变换的解码器结构</a:t>
            </a:r>
            <a:r>
              <a:rPr lang="zh-CN" altLang="en-US" sz="1400" dirty="0">
                <a:latin typeface="微软雅黑" panose="020B0503020204020204" pitchFamily="34" charset="-122"/>
                <a:ea typeface="微软雅黑" panose="020B0503020204020204" pitchFamily="34" charset="-122"/>
              </a:rPr>
              <a:t>，降低模型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针对基于显式联合建模的自然语言理解模型</a:t>
            </a:r>
            <a:r>
              <a:rPr lang="zh-CN" altLang="en-US" sz="1400" dirty="0">
                <a:solidFill>
                  <a:srgbClr val="C00000"/>
                </a:solidFill>
                <a:latin typeface="微软雅黑" panose="020B0503020204020204" pitchFamily="34" charset="-122"/>
                <a:ea typeface="微软雅黑" panose="020B0503020204020204" pitchFamily="34" charset="-122"/>
              </a:rPr>
              <a:t>泛化能力不足</a:t>
            </a:r>
            <a:r>
              <a:rPr lang="zh-CN" altLang="en-US" sz="1400" dirty="0">
                <a:latin typeface="微软雅黑" panose="020B0503020204020204" pitchFamily="34" charset="-122"/>
                <a:ea typeface="微软雅黑" panose="020B0503020204020204" pitchFamily="34" charset="-122"/>
              </a:rPr>
              <a:t>的问题，探索基于</a:t>
            </a:r>
            <a:r>
              <a:rPr lang="zh-CN" altLang="en-US" sz="1400" dirty="0">
                <a:solidFill>
                  <a:srgbClr val="C00000"/>
                </a:solidFill>
                <a:latin typeface="微软雅黑" panose="020B0503020204020204" pitchFamily="34" charset="-122"/>
                <a:ea typeface="微软雅黑" panose="020B0503020204020204" pitchFamily="34" charset="-122"/>
              </a:rPr>
              <a:t>标签感知的图交互模型</a:t>
            </a:r>
            <a:r>
              <a:rPr lang="zh-CN" altLang="en-US" sz="1400" dirty="0">
                <a:latin typeface="微软雅黑" panose="020B0503020204020204" pitchFamily="34" charset="-122"/>
                <a:ea typeface="微软雅黑" panose="020B0503020204020204" pitchFamily="34" charset="-122"/>
              </a:rPr>
              <a:t>，提高模型的</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algn="just" eaLnBrk="1" latinLnBrk="1">
              <a:lnSpc>
                <a:spcPct val="200000"/>
              </a:lnSpc>
              <a:buFont typeface="+mj-ea"/>
              <a:buAutoNum type="circleNumDbPlain"/>
            </a:pPr>
            <a:r>
              <a:rPr lang="zh-CN" altLang="en-US" sz="1400" dirty="0">
                <a:latin typeface="微软雅黑" panose="020B0503020204020204" pitchFamily="34" charset="-122"/>
                <a:ea typeface="微软雅黑" panose="020B0503020204020204" pitchFamily="34" charset="-122"/>
              </a:rPr>
              <a:t>针对“云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端”方式运行的车载智能语音对话存在</a:t>
            </a:r>
            <a:r>
              <a:rPr lang="zh-CN" altLang="en-US" sz="1400" dirty="0">
                <a:solidFill>
                  <a:srgbClr val="C00000"/>
                </a:solidFill>
                <a:latin typeface="微软雅黑" panose="020B0503020204020204" pitchFamily="34" charset="-122"/>
                <a:ea typeface="微软雅黑" panose="020B0503020204020204" pitchFamily="34" charset="-122"/>
              </a:rPr>
              <a:t>数据安全隐患</a:t>
            </a:r>
            <a:r>
              <a:rPr lang="zh-CN" altLang="en-US" sz="1400" dirty="0">
                <a:latin typeface="微软雅黑" panose="020B0503020204020204" pitchFamily="34" charset="-122"/>
                <a:ea typeface="微软雅黑" panose="020B0503020204020204" pitchFamily="34" charset="-122"/>
              </a:rPr>
              <a:t>的问题，探索面向车载嵌入式设备的</a:t>
            </a:r>
            <a:r>
              <a:rPr lang="zh-CN" altLang="en-US" sz="1400" dirty="0">
                <a:solidFill>
                  <a:srgbClr val="C00000"/>
                </a:solidFill>
                <a:latin typeface="微软雅黑" panose="020B0503020204020204" pitchFamily="34" charset="-122"/>
                <a:ea typeface="微软雅黑" panose="020B0503020204020204" pitchFamily="34" charset="-122"/>
              </a:rPr>
              <a:t>本地智能语音对话系统集成与验证</a:t>
            </a:r>
            <a:r>
              <a:rPr lang="zh-CN" altLang="en-US" sz="1400" dirty="0">
                <a:latin typeface="微软雅黑" panose="020B0503020204020204" pitchFamily="34" charset="-122"/>
                <a:ea typeface="微软雅黑" panose="020B0503020204020204" pitchFamily="34" charset="-122"/>
              </a:rPr>
              <a:t>，实现车载智能语音对话系统的</a:t>
            </a:r>
            <a:r>
              <a:rPr lang="zh-CN" altLang="en-US" sz="1400" dirty="0">
                <a:solidFill>
                  <a:srgbClr val="C00000"/>
                </a:solidFill>
                <a:latin typeface="微软雅黑" panose="020B0503020204020204" pitchFamily="34" charset="-122"/>
                <a:ea typeface="微软雅黑" panose="020B0503020204020204" pitchFamily="34" charset="-122"/>
              </a:rPr>
              <a:t>离线运行</a:t>
            </a:r>
            <a:r>
              <a:rPr lang="zh-CN" altLang="en-US" sz="1400" dirty="0">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260ECF8A-1032-5974-0F2D-227A15337FFE}"/>
              </a:ext>
            </a:extLst>
          </p:cNvPr>
          <p:cNvSpPr/>
          <p:nvPr/>
        </p:nvSpPr>
        <p:spPr>
          <a:xfrm>
            <a:off x="659397"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AF82327-8A4E-7F3D-0DF5-93E92CAC112E}"/>
              </a:ext>
            </a:extLst>
          </p:cNvPr>
          <p:cNvSpPr txBox="1"/>
          <p:nvPr/>
        </p:nvSpPr>
        <p:spPr>
          <a:xfrm>
            <a:off x="651089" y="3889072"/>
            <a:ext cx="3312367"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残差分组线性变换</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解码器的自动语音识别</a:t>
            </a:r>
          </a:p>
        </p:txBody>
      </p:sp>
      <p:sp>
        <p:nvSpPr>
          <p:cNvPr id="6" name="文本框 5">
            <a:extLst>
              <a:ext uri="{FF2B5EF4-FFF2-40B4-BE49-F238E27FC236}">
                <a16:creationId xmlns:a16="http://schemas.microsoft.com/office/drawing/2014/main" id="{A7C45F92-671D-3142-71B4-B90A376D38C7}"/>
              </a:ext>
            </a:extLst>
          </p:cNvPr>
          <p:cNvSpPr txBox="1"/>
          <p:nvPr/>
        </p:nvSpPr>
        <p:spPr>
          <a:xfrm>
            <a:off x="653546" y="4581414"/>
            <a:ext cx="3302858" cy="1869230"/>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首先引入残差分组线性变换方法，设计含有扩张和收缩操作的缩放单元，其次建立逐块缩放机制并将缩放单元放置于解码器自注意力模块前，最后耦合词嵌入层和前馈网络，实现自动语音识别模型</a:t>
            </a:r>
            <a:r>
              <a:rPr lang="zh-CN" altLang="en-US" sz="1400" dirty="0">
                <a:solidFill>
                  <a:srgbClr val="C00000"/>
                </a:solidFill>
                <a:latin typeface="微软雅黑" panose="020B0503020204020204" pitchFamily="34" charset="-122"/>
                <a:ea typeface="微软雅黑" panose="020B0503020204020204" pitchFamily="34" charset="-122"/>
              </a:rPr>
              <a:t>参数量和计算复杂度的降低</a:t>
            </a:r>
            <a:r>
              <a:rPr lang="zh-CN" altLang="en-US" sz="1400" dirty="0">
                <a:latin typeface="微软雅黑" panose="020B0503020204020204" pitchFamily="34" charset="-122"/>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AC7F6AE-F4A4-B2C2-155A-F3A1B601BD53}"/>
              </a:ext>
            </a:extLst>
          </p:cNvPr>
          <p:cNvSpPr txBox="1"/>
          <p:nvPr/>
        </p:nvSpPr>
        <p:spPr>
          <a:xfrm>
            <a:off x="4434276" y="4605019"/>
            <a:ext cx="3312366"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首先构造标签映射模块，获取原始话语与标签语义之间的相关性以提供丰富的先验知识，其次搭建全局图交互模块，对语句级别的意图</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槽位交互过程进行建模以提供全局优化，实现自然语言理解模型</a:t>
            </a:r>
            <a:r>
              <a:rPr lang="zh-CN" altLang="en-US" sz="1400" dirty="0">
                <a:solidFill>
                  <a:srgbClr val="C00000"/>
                </a:solidFill>
                <a:latin typeface="微软雅黑" panose="020B0503020204020204" pitchFamily="34" charset="-122"/>
                <a:ea typeface="微软雅黑" panose="020B0503020204020204" pitchFamily="34" charset="-122"/>
              </a:rPr>
              <a:t>交互能力和预测精度的提高</a:t>
            </a:r>
            <a:r>
              <a:rPr lang="zh-CN" altLang="en-US" sz="1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6B6809B5-D8E2-D697-13E4-96E9977057F8}"/>
              </a:ext>
            </a:extLst>
          </p:cNvPr>
          <p:cNvSpPr txBox="1"/>
          <p:nvPr/>
        </p:nvSpPr>
        <p:spPr>
          <a:xfrm>
            <a:off x="8205373" y="4582194"/>
            <a:ext cx="3329838" cy="1869358"/>
          </a:xfrm>
          <a:prstGeom prst="rect">
            <a:avLst/>
          </a:prstGeom>
          <a:noFill/>
          <a:ln w="9525">
            <a:noFill/>
          </a:ln>
        </p:spPr>
        <p:txBody>
          <a:bodyPr wrap="square">
            <a:spAutoFit/>
          </a:bodyPr>
          <a:lstStyle/>
          <a:p>
            <a:pPr algn="just" eaLnBrk="1" latinLnBrk="1">
              <a:lnSpc>
                <a:spcPct val="140000"/>
              </a:lnSpc>
            </a:pPr>
            <a:r>
              <a:rPr lang="zh-CN" altLang="en-US" sz="1400" dirty="0">
                <a:latin typeface="微软雅黑" panose="020B0503020204020204" pitchFamily="34" charset="-122"/>
                <a:ea typeface="微软雅黑" panose="020B0503020204020204" pitchFamily="34" charset="-122"/>
              </a:rPr>
              <a:t>首先根据车身结构选择嵌入式设备，其次收集特定场景下的驾驶数据集，接着训练自动语音识别、自然语言理解等模型并进行集成与移植，最后根据实际用车环境搭建配套硬件平台，实现</a:t>
            </a:r>
            <a:r>
              <a:rPr lang="zh-CN" altLang="en-US" sz="1400" dirty="0">
                <a:solidFill>
                  <a:srgbClr val="C00000"/>
                </a:solidFill>
                <a:latin typeface="微软雅黑" panose="020B0503020204020204" pitchFamily="34" charset="-122"/>
                <a:ea typeface="微软雅黑" panose="020B0503020204020204" pitchFamily="34" charset="-122"/>
              </a:rPr>
              <a:t>数据安全、自然实时的离线智能语音对话</a:t>
            </a:r>
            <a:r>
              <a:rPr lang="zh-CN" altLang="en-US" sz="14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C988CE38-276F-4F96-298B-2870A66E8415}"/>
              </a:ext>
            </a:extLst>
          </p:cNvPr>
          <p:cNvSpPr txBox="1"/>
          <p:nvPr/>
        </p:nvSpPr>
        <p:spPr>
          <a:xfrm>
            <a:off x="4440541" y="3896754"/>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基于</a:t>
            </a:r>
            <a:r>
              <a:rPr lang="zh-CN" altLang="en-US" sz="1600" dirty="0">
                <a:solidFill>
                  <a:srgbClr val="C00000"/>
                </a:solidFill>
                <a:latin typeface="微软雅黑" panose="020B0503020204020204" pitchFamily="34" charset="-122"/>
                <a:ea typeface="微软雅黑" panose="020B0503020204020204" pitchFamily="34" charset="-122"/>
              </a:rPr>
              <a:t>标签感知图交互</a:t>
            </a:r>
            <a:endParaRPr lang="en-US" altLang="zh-CN" sz="1600" dirty="0">
              <a:solidFill>
                <a:srgbClr val="C00000"/>
              </a:solidFill>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的自然语言理解</a:t>
            </a:r>
            <a:endParaRPr lang="en-US" altLang="zh-CN" sz="1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1CB7CEC-8BE2-5A4C-1CDA-1E4FDC705E14}"/>
              </a:ext>
            </a:extLst>
          </p:cNvPr>
          <p:cNvSpPr/>
          <p:nvPr/>
        </p:nvSpPr>
        <p:spPr>
          <a:xfrm>
            <a:off x="407368" y="1443849"/>
            <a:ext cx="1116124"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研究目标</a:t>
            </a:r>
          </a:p>
        </p:txBody>
      </p:sp>
      <p:sp>
        <p:nvSpPr>
          <p:cNvPr id="11" name="矩形 10">
            <a:extLst>
              <a:ext uri="{FF2B5EF4-FFF2-40B4-BE49-F238E27FC236}">
                <a16:creationId xmlns:a16="http://schemas.microsoft.com/office/drawing/2014/main" id="{14F4F408-7B68-BC31-0848-7E5D7266B177}"/>
              </a:ext>
            </a:extLst>
          </p:cNvPr>
          <p:cNvSpPr/>
          <p:nvPr/>
        </p:nvSpPr>
        <p:spPr>
          <a:xfrm>
            <a:off x="362002" y="3532081"/>
            <a:ext cx="1413518" cy="292963"/>
          </a:xfrm>
          <a:prstGeom prst="rect">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主要研究内容</a:t>
            </a:r>
          </a:p>
        </p:txBody>
      </p:sp>
      <p:cxnSp>
        <p:nvCxnSpPr>
          <p:cNvPr id="12" name="直接连接符 11">
            <a:extLst>
              <a:ext uri="{FF2B5EF4-FFF2-40B4-BE49-F238E27FC236}">
                <a16:creationId xmlns:a16="http://schemas.microsoft.com/office/drawing/2014/main" id="{AAE6AC23-DADE-6005-D0AD-5210C39253D9}"/>
              </a:ext>
            </a:extLst>
          </p:cNvPr>
          <p:cNvCxnSpPr/>
          <p:nvPr/>
        </p:nvCxnSpPr>
        <p:spPr>
          <a:xfrm>
            <a:off x="659397"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2762241-1203-A8AF-B19E-E9351589B28F}"/>
              </a:ext>
            </a:extLst>
          </p:cNvPr>
          <p:cNvSpPr/>
          <p:nvPr/>
        </p:nvSpPr>
        <p:spPr>
          <a:xfrm>
            <a:off x="4428628" y="3903673"/>
            <a:ext cx="3312367" cy="2570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E1D0E098-09D3-A18D-5DC3-7CA89794D09D}"/>
              </a:ext>
            </a:extLst>
          </p:cNvPr>
          <p:cNvCxnSpPr/>
          <p:nvPr/>
        </p:nvCxnSpPr>
        <p:spPr>
          <a:xfrm>
            <a:off x="4428628" y="4590418"/>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7FDF9AA-EC24-99BD-B4CA-545A7D59485E}"/>
              </a:ext>
            </a:extLst>
          </p:cNvPr>
          <p:cNvSpPr/>
          <p:nvPr/>
        </p:nvSpPr>
        <p:spPr>
          <a:xfrm>
            <a:off x="8222477" y="3889072"/>
            <a:ext cx="3312367" cy="2585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0572082-84EE-838C-194B-2EE933A50B39}"/>
              </a:ext>
            </a:extLst>
          </p:cNvPr>
          <p:cNvCxnSpPr/>
          <p:nvPr/>
        </p:nvCxnSpPr>
        <p:spPr>
          <a:xfrm>
            <a:off x="8222477" y="4575817"/>
            <a:ext cx="331236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100CEF-CE8D-53AD-D8A7-F22ABD055B07}"/>
              </a:ext>
            </a:extLst>
          </p:cNvPr>
          <p:cNvSpPr txBox="1"/>
          <p:nvPr/>
        </p:nvSpPr>
        <p:spPr>
          <a:xfrm>
            <a:off x="8239156" y="3874471"/>
            <a:ext cx="3296055" cy="701346"/>
          </a:xfrm>
          <a:prstGeom prst="rect">
            <a:avLst/>
          </a:prstGeom>
          <a:noFill/>
          <a:ln w="9525">
            <a:noFill/>
          </a:ln>
        </p:spPr>
        <p:txBody>
          <a:bodyPr wrap="square">
            <a:spAutoFit/>
          </a:bodyPr>
          <a:lstStyle/>
          <a:p>
            <a:pPr algn="ctr" latinLnBrk="1">
              <a:lnSpc>
                <a:spcPct val="130000"/>
              </a:lnSpc>
            </a:pPr>
            <a:r>
              <a:rPr lang="zh-CN" altLang="en-US" sz="1600" dirty="0">
                <a:latin typeface="微软雅黑" panose="020B0503020204020204" pitchFamily="34" charset="-122"/>
                <a:ea typeface="微软雅黑" panose="020B0503020204020204" pitchFamily="34" charset="-122"/>
              </a:rPr>
              <a:t>面向</a:t>
            </a:r>
            <a:r>
              <a:rPr lang="zh-CN" altLang="en-US" sz="1600" dirty="0">
                <a:solidFill>
                  <a:srgbClr val="C00000"/>
                </a:solidFill>
                <a:latin typeface="微软雅黑" panose="020B0503020204020204" pitchFamily="34" charset="-122"/>
                <a:ea typeface="微软雅黑" panose="020B0503020204020204" pitchFamily="34" charset="-122"/>
              </a:rPr>
              <a:t>车载嵌入式设备</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latinLnBrk="1">
              <a:lnSpc>
                <a:spcPct val="130000"/>
              </a:lnSpc>
            </a:pPr>
            <a:r>
              <a:rPr lang="zh-CN" altLang="en-US" sz="1600" dirty="0">
                <a:latin typeface="微软雅黑" panose="020B0503020204020204" pitchFamily="34" charset="-122"/>
                <a:ea typeface="微软雅黑" panose="020B0503020204020204" pitchFamily="34" charset="-122"/>
              </a:rPr>
              <a:t>本地智能语音对话系统</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72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5199265" y="2935176"/>
            <a:ext cx="5016788" cy="8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35" tIns="60968" rIns="121935" bIns="60968">
            <a:spAutoFit/>
          </a:bodyPr>
          <a:lstStyle>
            <a:lvl1pPr marL="342900" indent="-342900">
              <a:defRPr sz="2400" b="1">
                <a:solidFill>
                  <a:schemeClr val="tx1"/>
                </a:solidFill>
                <a:latin typeface="华文楷体" panose="02010600040101010101" pitchFamily="2" charset="-122"/>
                <a:ea typeface="宋体" panose="02010600030101010101" pitchFamily="2" charset="-122"/>
              </a:defRPr>
            </a:lvl1pPr>
            <a:lvl2pPr indent="45720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marL="0" lvl="1" algn="ctr" eaLnBrk="1" hangingPunct="1">
              <a:buFont typeface="Arial" panose="020B0604020202020204" pitchFamily="34" charset="0"/>
              <a:buNone/>
            </a:pPr>
            <a:r>
              <a:rPr lang="zh-CN" altLang="en-US" sz="4800" dirty="0">
                <a:solidFill>
                  <a:srgbClr val="00608B"/>
                </a:solidFill>
                <a:latin typeface="微软雅黑" panose="020B0503020204020204" pitchFamily="34" charset="-122"/>
                <a:ea typeface="微软雅黑" panose="020B0503020204020204" pitchFamily="34" charset="-122"/>
              </a:rPr>
              <a:t>已完成研究内容</a:t>
            </a:r>
          </a:p>
        </p:txBody>
      </p:sp>
      <p:cxnSp>
        <p:nvCxnSpPr>
          <p:cNvPr id="7" name="直接连接符 6"/>
          <p:cNvCxnSpPr/>
          <p:nvPr/>
        </p:nvCxnSpPr>
        <p:spPr>
          <a:xfrm flipV="1">
            <a:off x="5033963" y="2462213"/>
            <a:ext cx="0" cy="1927225"/>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825750" y="2559050"/>
            <a:ext cx="1735138" cy="173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5" tIns="60968" rIns="121935" bIns="60968" anchor="ctr"/>
          <a:lstStyle/>
          <a:p>
            <a:pPr algn="ctr" eaLnBrk="1" hangingPunct="1">
              <a:buFont typeface="Arial" panose="020B0604020202020204" pitchFamily="34" charset="0"/>
              <a:buNone/>
              <a:defRPr/>
            </a:pPr>
            <a:endParaRPr lang="zh-CN" altLang="en-US" noProof="1">
              <a:solidFill>
                <a:srgbClr val="00608B"/>
              </a:solidFill>
            </a:endParaRPr>
          </a:p>
        </p:txBody>
      </p:sp>
      <p:sp>
        <p:nvSpPr>
          <p:cNvPr id="51205" name="TextBox 15"/>
          <p:cNvSpPr txBox="1">
            <a:spLocks noChangeArrowheads="1"/>
          </p:cNvSpPr>
          <p:nvPr/>
        </p:nvSpPr>
        <p:spPr bwMode="auto">
          <a:xfrm>
            <a:off x="3157538" y="2951163"/>
            <a:ext cx="10130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6400" dirty="0">
                <a:solidFill>
                  <a:schemeClr val="bg1"/>
                </a:solidFill>
                <a:latin typeface="微软雅黑" panose="020B0503020204020204" pitchFamily="34" charset="-122"/>
                <a:ea typeface="微软雅黑" panose="020B0503020204020204" pitchFamily="34" charset="-122"/>
              </a:rPr>
              <a:t>02</a:t>
            </a:r>
            <a:endParaRPr lang="zh-CN" altLang="en-US" sz="6400" dirty="0">
              <a:solidFill>
                <a:schemeClr val="bg1"/>
              </a:solidFill>
              <a:latin typeface="微软雅黑" panose="020B0503020204020204" pitchFamily="34" charset="-122"/>
              <a:ea typeface="微软雅黑" panose="020B0503020204020204" pitchFamily="34" charset="-122"/>
            </a:endParaRPr>
          </a:p>
        </p:txBody>
      </p:sp>
      <p:sp>
        <p:nvSpPr>
          <p:cNvPr id="27" name="流程图: 手动输入 26">
            <a:extLst>
              <a:ext uri="{FF2B5EF4-FFF2-40B4-BE49-F238E27FC236}">
                <a16:creationId xmlns:a16="http://schemas.microsoft.com/office/drawing/2014/main" id="{DC309F2E-BC77-4730-B054-EDDF49AA61C7}"/>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29" name="组合 28">
            <a:extLst>
              <a:ext uri="{FF2B5EF4-FFF2-40B4-BE49-F238E27FC236}">
                <a16:creationId xmlns:a16="http://schemas.microsoft.com/office/drawing/2014/main" id="{AC0B02CB-7750-438E-844E-1BEC687E286A}"/>
              </a:ext>
            </a:extLst>
          </p:cNvPr>
          <p:cNvGrpSpPr/>
          <p:nvPr/>
        </p:nvGrpSpPr>
        <p:grpSpPr>
          <a:xfrm>
            <a:off x="9804413" y="44301"/>
            <a:ext cx="2177007" cy="339300"/>
            <a:chOff x="4562654" y="3356255"/>
            <a:chExt cx="1063943" cy="339300"/>
          </a:xfrm>
        </p:grpSpPr>
        <p:sp>
          <p:nvSpPr>
            <p:cNvPr id="30" name="矩形 29">
              <a:extLst>
                <a:ext uri="{FF2B5EF4-FFF2-40B4-BE49-F238E27FC236}">
                  <a16:creationId xmlns:a16="http://schemas.microsoft.com/office/drawing/2014/main" id="{BE8ED8D7-920C-44D3-BCA0-46A1BB43A275}"/>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3760168-78D9-4B25-9044-6B4D894DB772}"/>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4" name="矩形 43">
            <a:extLst>
              <a:ext uri="{FF2B5EF4-FFF2-40B4-BE49-F238E27FC236}">
                <a16:creationId xmlns:a16="http://schemas.microsoft.com/office/drawing/2014/main" id="{755A7C9B-A7A3-443B-89B7-BB1B3800626E}"/>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84C06DBE-FC23-4209-8E52-7D308F95E82B}"/>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Tree>
    <p:extLst>
      <p:ext uri="{BB962C8B-B14F-4D97-AF65-F5344CB8AC3E}">
        <p14:creationId xmlns:p14="http://schemas.microsoft.com/office/powerpoint/2010/main" val="10282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基于残差分组线性变换解码器的自动语音识别（“钻石”型缩放单元）</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30FAC05-3B3D-4BFA-BB62-2B93D2E21D3E}"/>
              </a:ext>
            </a:extLst>
          </p:cNvPr>
          <p:cNvSpPr/>
          <p:nvPr/>
        </p:nvSpPr>
        <p:spPr>
          <a:xfrm>
            <a:off x="192083" y="1485024"/>
            <a:ext cx="3410068" cy="4605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3BAF8CB-219D-4B4F-BE2D-C116BC8C3227}"/>
              </a:ext>
            </a:extLst>
          </p:cNvPr>
          <p:cNvSpPr txBox="1"/>
          <p:nvPr/>
        </p:nvSpPr>
        <p:spPr>
          <a:xfrm>
            <a:off x="191344" y="1485024"/>
            <a:ext cx="3419642" cy="4480842"/>
          </a:xfrm>
          <a:prstGeom prst="rect">
            <a:avLst/>
          </a:prstGeom>
          <a:noFill/>
          <a:ln w="9525">
            <a:noFill/>
          </a:ln>
        </p:spPr>
        <p:txBody>
          <a:bodyPr wrap="square">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针对基于深度编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解码器的自动语音识别模型参数量庞大的问题：</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提出了一种基于残差分组线性变换的解码器结构，该结构关键模块为“钻石”型缩放单元，其内部采用稀疏连接，同一组的神经元共享相同的权重矩阵，</a:t>
            </a:r>
            <a:r>
              <a:rPr lang="zh-CN" altLang="en-US" sz="1600" dirty="0">
                <a:solidFill>
                  <a:srgbClr val="C00000"/>
                </a:solidFill>
                <a:latin typeface="微软雅黑" panose="020B0503020204020204" pitchFamily="34" charset="-122"/>
                <a:ea typeface="微软雅黑" panose="020B0503020204020204" pitchFamily="34" charset="-122"/>
              </a:rPr>
              <a:t>实现模型参数量和计算复杂度的降低</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just" eaLnBrk="1">
              <a:lnSpc>
                <a:spcPct val="150000"/>
              </a:lnSpc>
            </a:pPr>
            <a:r>
              <a:rPr lang="zh-CN" altLang="en-US" sz="1600" dirty="0">
                <a:latin typeface="微软雅黑" panose="020B0503020204020204" pitchFamily="34" charset="-122"/>
                <a:ea typeface="微软雅黑" panose="020B0503020204020204" pitchFamily="34" charset="-122"/>
              </a:rPr>
              <a:t>       “钻石”型缩放单元包含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个主要参数：深度（层数）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、宽度因子</a:t>
            </a:r>
            <a:r>
              <a:rPr lang="en-US" altLang="zh-CN" sz="1600" dirty="0">
                <a:latin typeface="微软雅黑" panose="020B0503020204020204" pitchFamily="34" charset="-122"/>
                <a:ea typeface="微软雅黑" panose="020B0503020204020204" pitchFamily="34" charset="-122"/>
              </a:rPr>
              <a:t>m</a:t>
            </a:r>
            <a:r>
              <a:rPr lang="en-US" altLang="zh-CN" sz="1600" baseline="-250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、输入维度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、输出维度</a:t>
            </a:r>
            <a:r>
              <a:rPr lang="en-US" altLang="zh-CN" sz="1600" dirty="0">
                <a:latin typeface="微软雅黑" panose="020B0503020204020204" pitchFamily="34" charset="-122"/>
                <a:ea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rPr>
              <a:t>o</a:t>
            </a:r>
            <a:r>
              <a:rPr lang="zh-CN" altLang="en-US" sz="1600" dirty="0">
                <a:latin typeface="微软雅黑" panose="020B0503020204020204" pitchFamily="34" charset="-122"/>
                <a:ea typeface="微软雅黑" panose="020B0503020204020204" pitchFamily="34" charset="-122"/>
              </a:rPr>
              <a:t>和分组线性变换的最大组数</a:t>
            </a:r>
            <a:r>
              <a:rPr lang="en-US" altLang="zh-CN" sz="1600" dirty="0" err="1">
                <a:latin typeface="微软雅黑" panose="020B0503020204020204" pitchFamily="34" charset="-122"/>
                <a:ea typeface="微软雅黑" panose="020B0503020204020204" pitchFamily="34" charset="-122"/>
              </a:rPr>
              <a:t>g</a:t>
            </a:r>
            <a:r>
              <a:rPr lang="en-US" altLang="zh-CN" sz="1600" baseline="-25000" dirty="0" err="1">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a:t>
            </a:r>
          </a:p>
        </p:txBody>
      </p:sp>
      <p:grpSp>
        <p:nvGrpSpPr>
          <p:cNvPr id="4" name="组合 3">
            <a:extLst>
              <a:ext uri="{FF2B5EF4-FFF2-40B4-BE49-F238E27FC236}">
                <a16:creationId xmlns:a16="http://schemas.microsoft.com/office/drawing/2014/main" id="{B5E86970-94E9-49B6-088D-E2F7163ADD93}"/>
              </a:ext>
            </a:extLst>
          </p:cNvPr>
          <p:cNvGrpSpPr/>
          <p:nvPr/>
        </p:nvGrpSpPr>
        <p:grpSpPr>
          <a:xfrm>
            <a:off x="3731451" y="4401108"/>
            <a:ext cx="2436558" cy="380810"/>
            <a:chOff x="3731452" y="4863773"/>
            <a:chExt cx="2436558" cy="380810"/>
          </a:xfrm>
        </p:grpSpPr>
        <p:sp>
          <p:nvSpPr>
            <p:cNvPr id="25" name="任意多边形 37">
              <a:extLst>
                <a:ext uri="{FF2B5EF4-FFF2-40B4-BE49-F238E27FC236}">
                  <a16:creationId xmlns:a16="http://schemas.microsoft.com/office/drawing/2014/main" id="{2ECE5E47-7FCB-4538-BF37-9FBA501D190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26" name="文本框 25">
              <a:extLst>
                <a:ext uri="{FF2B5EF4-FFF2-40B4-BE49-F238E27FC236}">
                  <a16:creationId xmlns:a16="http://schemas.microsoft.com/office/drawing/2014/main" id="{6FB98C68-1762-4954-9F1B-48970F227642}"/>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残差分组线性变换</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27" name="矩形 26">
            <a:extLst>
              <a:ext uri="{FF2B5EF4-FFF2-40B4-BE49-F238E27FC236}">
                <a16:creationId xmlns:a16="http://schemas.microsoft.com/office/drawing/2014/main" id="{58460715-49A2-4001-8A02-E9E4C6A5912B}"/>
              </a:ext>
            </a:extLst>
          </p:cNvPr>
          <p:cNvSpPr/>
          <p:nvPr/>
        </p:nvSpPr>
        <p:spPr>
          <a:xfrm>
            <a:off x="3748981" y="4742499"/>
            <a:ext cx="3227289"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sp>
        <p:nvSpPr>
          <p:cNvPr id="5" name="文本框 4">
            <a:extLst>
              <a:ext uri="{FF2B5EF4-FFF2-40B4-BE49-F238E27FC236}">
                <a16:creationId xmlns:a16="http://schemas.microsoft.com/office/drawing/2014/main" id="{DC1FC8F7-A12B-A998-DDAC-E1993BD70E76}"/>
              </a:ext>
            </a:extLst>
          </p:cNvPr>
          <p:cNvSpPr txBox="1"/>
          <p:nvPr/>
        </p:nvSpPr>
        <p:spPr>
          <a:xfrm>
            <a:off x="3747574" y="4765015"/>
            <a:ext cx="3230102" cy="1292277"/>
          </a:xfrm>
          <a:prstGeom prst="rect">
            <a:avLst/>
          </a:prstGeom>
          <a:noFill/>
        </p:spPr>
        <p:txBody>
          <a:bodyPr wrap="square" rtlCol="0">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在分层分组变换的基础上，额外加入了</a:t>
            </a:r>
            <a:r>
              <a:rPr lang="zh-CN" altLang="en-US" sz="1600" dirty="0">
                <a:solidFill>
                  <a:srgbClr val="C00000"/>
                </a:solidFill>
                <a:latin typeface="微软雅黑" panose="020B0503020204020204" pitchFamily="34" charset="-122"/>
                <a:ea typeface="微软雅黑" panose="020B0503020204020204" pitchFamily="34" charset="-122"/>
              </a:rPr>
              <a:t>残差连接</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分组切分</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混合器</a:t>
            </a:r>
            <a:r>
              <a:rPr lang="zh-CN" altLang="en-US" sz="1600" dirty="0">
                <a:latin typeface="微软雅黑" panose="020B0503020204020204" pitchFamily="34" charset="-122"/>
                <a:ea typeface="微软雅黑" panose="020B0503020204020204" pitchFamily="34" charset="-122"/>
              </a:rPr>
              <a:t>等相关操作和部件。</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A083A34-46B7-8B0B-8A69-198735ADC237}"/>
              </a:ext>
            </a:extLst>
          </p:cNvPr>
          <p:cNvSpPr txBox="1"/>
          <p:nvPr/>
        </p:nvSpPr>
        <p:spPr>
          <a:xfrm>
            <a:off x="7064334" y="4749089"/>
            <a:ext cx="3028110" cy="1292277"/>
          </a:xfrm>
          <a:prstGeom prst="rect">
            <a:avLst/>
          </a:prstGeom>
          <a:noFill/>
        </p:spPr>
        <p:txBody>
          <a:bodyPr wrap="square">
            <a:spAutoFit/>
          </a:bodyPr>
          <a:lstStyle/>
          <a:p>
            <a:pPr algn="just" eaLnBrk="1">
              <a:lnSpc>
                <a:spcPct val="170000"/>
              </a:lnSpc>
            </a:pPr>
            <a:r>
              <a:rPr lang="zh-CN" altLang="en-US" sz="1600" dirty="0">
                <a:latin typeface="微软雅黑" panose="020B0503020204020204" pitchFamily="34" charset="-122"/>
                <a:ea typeface="微软雅黑" panose="020B0503020204020204" pitchFamily="34" charset="-122"/>
              </a:rPr>
              <a:t>特点是网络深、包含维度</a:t>
            </a:r>
            <a:r>
              <a:rPr lang="zh-CN" altLang="en-US" sz="1600" dirty="0">
                <a:solidFill>
                  <a:srgbClr val="C00000"/>
                </a:solidFill>
                <a:latin typeface="微软雅黑" panose="020B0503020204020204" pitchFamily="34" charset="-122"/>
                <a:ea typeface="微软雅黑" panose="020B0503020204020204" pitchFamily="34" charset="-122"/>
              </a:rPr>
              <a:t>扩张</a:t>
            </a:r>
            <a:r>
              <a:rPr lang="zh-CN" altLang="en-US" sz="1600" dirty="0">
                <a:latin typeface="微软雅黑" panose="020B0503020204020204" pitchFamily="34" charset="-122"/>
                <a:ea typeface="微软雅黑" panose="020B0503020204020204" pitchFamily="34" charset="-122"/>
              </a:rPr>
              <a:t>和</a:t>
            </a:r>
            <a:r>
              <a:rPr lang="zh-CN" altLang="en-US" sz="1600" dirty="0">
                <a:solidFill>
                  <a:srgbClr val="C00000"/>
                </a:solidFill>
                <a:latin typeface="微软雅黑" panose="020B0503020204020204" pitchFamily="34" charset="-122"/>
                <a:ea typeface="微软雅黑" panose="020B0503020204020204" pitchFamily="34" charset="-122"/>
              </a:rPr>
              <a:t>收缩</a:t>
            </a:r>
            <a:r>
              <a:rPr lang="zh-CN" altLang="en-US" sz="1600" dirty="0">
                <a:latin typeface="微软雅黑" panose="020B0503020204020204" pitchFamily="34" charset="-122"/>
                <a:ea typeface="微软雅黑" panose="020B0503020204020204" pitchFamily="34" charset="-122"/>
              </a:rPr>
              <a:t>两个阶段，基本操作单元为残差分组线性变换。</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4DB197E0-8826-3334-7A9E-CAA6CBF1BF51}"/>
              </a:ext>
            </a:extLst>
          </p:cNvPr>
          <p:cNvGrpSpPr/>
          <p:nvPr/>
        </p:nvGrpSpPr>
        <p:grpSpPr>
          <a:xfrm>
            <a:off x="7049067" y="4401108"/>
            <a:ext cx="2436558" cy="380810"/>
            <a:chOff x="3731452" y="4863773"/>
            <a:chExt cx="2436558" cy="380810"/>
          </a:xfrm>
        </p:grpSpPr>
        <p:sp>
          <p:nvSpPr>
            <p:cNvPr id="9" name="任意多边形 37">
              <a:extLst>
                <a:ext uri="{FF2B5EF4-FFF2-40B4-BE49-F238E27FC236}">
                  <a16:creationId xmlns:a16="http://schemas.microsoft.com/office/drawing/2014/main" id="{1554F044-ECDA-F44E-9AD3-30FA07A42A18}"/>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0" name="文本框 9">
              <a:extLst>
                <a:ext uri="{FF2B5EF4-FFF2-40B4-BE49-F238E27FC236}">
                  <a16:creationId xmlns:a16="http://schemas.microsoft.com/office/drawing/2014/main" id="{9C5DDC94-DF16-1EFC-167B-F7E1FC41DE1F}"/>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“钻石”型缩放单元</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11" name="矩形 10">
            <a:extLst>
              <a:ext uri="{FF2B5EF4-FFF2-40B4-BE49-F238E27FC236}">
                <a16:creationId xmlns:a16="http://schemas.microsoft.com/office/drawing/2014/main" id="{B09D6844-8597-6602-750F-06DA18FF297A}"/>
              </a:ext>
            </a:extLst>
          </p:cNvPr>
          <p:cNvSpPr/>
          <p:nvPr/>
        </p:nvSpPr>
        <p:spPr>
          <a:xfrm>
            <a:off x="7066597" y="4742499"/>
            <a:ext cx="3025847"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7">
            <a:extLst>
              <a:ext uri="{FF2B5EF4-FFF2-40B4-BE49-F238E27FC236}">
                <a16:creationId xmlns:a16="http://schemas.microsoft.com/office/drawing/2014/main" id="{718AB678-EF18-BF3C-7BC0-E90EA52E54C7}"/>
              </a:ext>
            </a:extLst>
          </p:cNvPr>
          <p:cNvSpPr/>
          <p:nvPr/>
        </p:nvSpPr>
        <p:spPr>
          <a:xfrm rot="16200000">
            <a:off x="10869532" y="3725977"/>
            <a:ext cx="315151" cy="17310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7" name="矩形 16">
            <a:extLst>
              <a:ext uri="{FF2B5EF4-FFF2-40B4-BE49-F238E27FC236}">
                <a16:creationId xmlns:a16="http://schemas.microsoft.com/office/drawing/2014/main" id="{F5EFA2BA-B751-913F-8F86-FDC65907F981}"/>
              </a:ext>
            </a:extLst>
          </p:cNvPr>
          <p:cNvSpPr/>
          <p:nvPr/>
        </p:nvSpPr>
        <p:spPr>
          <a:xfrm>
            <a:off x="10179103" y="4739848"/>
            <a:ext cx="1773149" cy="1350762"/>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E1E9F81-768E-B6BA-D441-368C5F979648}"/>
              </a:ext>
            </a:extLst>
          </p:cNvPr>
          <p:cNvSpPr txBox="1"/>
          <p:nvPr/>
        </p:nvSpPr>
        <p:spPr>
          <a:xfrm>
            <a:off x="10261760" y="4401108"/>
            <a:ext cx="1530694"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逐块缩放机制</a:t>
            </a:r>
            <a:endParaRPr lang="zh-CN" altLang="en-US" sz="1200" dirty="0">
              <a:solidFill>
                <a:schemeClr val="bg1"/>
              </a:solidFill>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0AC7C730-124D-FFD4-CC90-220A95A669F5}"/>
              </a:ext>
            </a:extLst>
          </p:cNvPr>
          <p:cNvSpPr txBox="1"/>
          <p:nvPr/>
        </p:nvSpPr>
        <p:spPr>
          <a:xfrm>
            <a:off x="10179103" y="4749089"/>
            <a:ext cx="1773149" cy="1341521"/>
          </a:xfrm>
          <a:prstGeom prst="rect">
            <a:avLst/>
          </a:prstGeom>
          <a:noFill/>
        </p:spPr>
        <p:txBody>
          <a:bodyPr wrap="square">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每一个六边形为一个扩张缩放单元，不同单元的形状</a:t>
            </a:r>
            <a:r>
              <a:rPr lang="zh-CN" altLang="en-US" sz="1600" dirty="0">
                <a:solidFill>
                  <a:srgbClr val="C00000"/>
                </a:solidFill>
                <a:latin typeface="微软雅黑" panose="020B0503020204020204" pitchFamily="34" charset="-122"/>
                <a:ea typeface="微软雅黑" panose="020B0503020204020204" pitchFamily="34" charset="-122"/>
              </a:rPr>
              <a:t>不尽相同</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descr="图表, 箱线图&#10;&#10;描述已自动生成">
            <a:extLst>
              <a:ext uri="{FF2B5EF4-FFF2-40B4-BE49-F238E27FC236}">
                <a16:creationId xmlns:a16="http://schemas.microsoft.com/office/drawing/2014/main" id="{0CF9B6AA-62CF-6D3B-341A-D5E96E366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981" y="1485024"/>
            <a:ext cx="8232969" cy="2780672"/>
          </a:xfrm>
          <a:prstGeom prst="rect">
            <a:avLst/>
          </a:prstGeom>
        </p:spPr>
      </p:pic>
    </p:spTree>
    <p:extLst>
      <p:ext uri="{BB962C8B-B14F-4D97-AF65-F5344CB8AC3E}">
        <p14:creationId xmlns:p14="http://schemas.microsoft.com/office/powerpoint/2010/main" val="295639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895BDC04-8F62-4864-92D6-329EF4066482}"/>
              </a:ext>
            </a:extLst>
          </p:cNvPr>
          <p:cNvSpPr txBox="1">
            <a:spLocks noChangeArrowheads="1"/>
          </p:cNvSpPr>
          <p:nvPr/>
        </p:nvSpPr>
        <p:spPr bwMode="auto">
          <a:xfrm>
            <a:off x="192082" y="758301"/>
            <a:ext cx="76681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华文楷体" panose="02010600040101010101" pitchFamily="2" charset="-122"/>
                <a:ea typeface="宋体" panose="02010600030101010101" pitchFamily="2" charset="-122"/>
              </a:defRPr>
            </a:lvl1pPr>
            <a:lvl2pPr marL="742950" indent="-285750">
              <a:defRPr sz="2400" b="1">
                <a:solidFill>
                  <a:schemeClr val="tx1"/>
                </a:solidFill>
                <a:latin typeface="华文楷体" panose="02010600040101010101" pitchFamily="2" charset="-122"/>
                <a:ea typeface="宋体" panose="02010600030101010101" pitchFamily="2" charset="-122"/>
              </a:defRPr>
            </a:lvl2pPr>
            <a:lvl3pPr marL="1143000" indent="-228600">
              <a:defRPr sz="2400" b="1">
                <a:solidFill>
                  <a:schemeClr val="tx1"/>
                </a:solidFill>
                <a:latin typeface="华文楷体" panose="02010600040101010101" pitchFamily="2" charset="-122"/>
                <a:ea typeface="宋体" panose="02010600030101010101" pitchFamily="2" charset="-122"/>
              </a:defRPr>
            </a:lvl3pPr>
            <a:lvl4pPr marL="1600200" indent="-228600">
              <a:defRPr sz="2400" b="1">
                <a:solidFill>
                  <a:schemeClr val="tx1"/>
                </a:solidFill>
                <a:latin typeface="华文楷体" panose="02010600040101010101" pitchFamily="2" charset="-122"/>
                <a:ea typeface="宋体" panose="02010600030101010101" pitchFamily="2" charset="-122"/>
              </a:defRPr>
            </a:lvl4pPr>
            <a:lvl5pPr marL="2057400" indent="-228600">
              <a:defRPr sz="2400" b="1">
                <a:solidFill>
                  <a:schemeClr val="tx1"/>
                </a:solidFill>
                <a:latin typeface="华文楷体"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华文楷体" panose="02010600040101010101" pitchFamily="2" charset="-122"/>
                <a:ea typeface="宋体" panose="02010600030101010101" pitchFamily="2" charset="-122"/>
              </a:defRPr>
            </a:lvl9pPr>
          </a:lstStyle>
          <a:p>
            <a:pPr eaLnBrk="1" hangingPunct="1">
              <a:buFont typeface="Arial" panose="020B0604020202020204" pitchFamily="34" charset="0"/>
              <a:buNone/>
            </a:pPr>
            <a:r>
              <a:rPr lang="en-US" altLang="zh-CN" sz="2000" dirty="0">
                <a:latin typeface="微软雅黑" panose="020B0503020204020204" pitchFamily="34" charset="-122"/>
                <a:ea typeface="微软雅黑" panose="020B0503020204020204" pitchFamily="34" charset="-122"/>
              </a:rPr>
              <a:t>2.1</a:t>
            </a:r>
            <a:r>
              <a:rPr lang="zh-CN" altLang="en-US" sz="2000" dirty="0">
                <a:latin typeface="微软雅黑" panose="020B0503020204020204" pitchFamily="34" charset="-122"/>
                <a:ea typeface="微软雅黑" panose="020B0503020204020204" pitchFamily="34" charset="-122"/>
              </a:rPr>
              <a:t> 研究内容一</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基于残差分组线性变换解码器的自动语音识别（改进的</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Transformer</a:t>
            </a: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模型）</a:t>
            </a:r>
          </a:p>
          <a:p>
            <a:pPr eaLnBrk="1" hangingPunct="1">
              <a:buFont typeface="Arial" panose="020B0604020202020204" pitchFamily="34" charset="0"/>
              <a:buNone/>
            </a:pP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流程图: 手动输入 38">
            <a:extLst>
              <a:ext uri="{FF2B5EF4-FFF2-40B4-BE49-F238E27FC236}">
                <a16:creationId xmlns:a16="http://schemas.microsoft.com/office/drawing/2014/main" id="{EE7830EA-CE45-4481-9AEF-2263D7DD235A}"/>
              </a:ext>
            </a:extLst>
          </p:cNvPr>
          <p:cNvSpPr/>
          <p:nvPr/>
        </p:nvSpPr>
        <p:spPr>
          <a:xfrm>
            <a:off x="6016000" y="44301"/>
            <a:ext cx="1016219" cy="338554"/>
          </a:xfrm>
          <a:prstGeom prst="flowChartManualInpu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研究目标</a:t>
            </a:r>
          </a:p>
        </p:txBody>
      </p:sp>
      <p:grpSp>
        <p:nvGrpSpPr>
          <p:cNvPr id="40" name="组合 39">
            <a:extLst>
              <a:ext uri="{FF2B5EF4-FFF2-40B4-BE49-F238E27FC236}">
                <a16:creationId xmlns:a16="http://schemas.microsoft.com/office/drawing/2014/main" id="{93C62636-195A-4920-9B5F-1F2DCA322A8D}"/>
              </a:ext>
            </a:extLst>
          </p:cNvPr>
          <p:cNvGrpSpPr/>
          <p:nvPr/>
        </p:nvGrpSpPr>
        <p:grpSpPr>
          <a:xfrm>
            <a:off x="9804413" y="44301"/>
            <a:ext cx="2177007" cy="339300"/>
            <a:chOff x="4562654" y="3356255"/>
            <a:chExt cx="1063943" cy="339300"/>
          </a:xfrm>
        </p:grpSpPr>
        <p:sp>
          <p:nvSpPr>
            <p:cNvPr id="41" name="矩形 40">
              <a:extLst>
                <a:ext uri="{FF2B5EF4-FFF2-40B4-BE49-F238E27FC236}">
                  <a16:creationId xmlns:a16="http://schemas.microsoft.com/office/drawing/2014/main" id="{32E97031-AF01-45DD-AD50-79477F319DEA}"/>
                </a:ext>
              </a:extLst>
            </p:cNvPr>
            <p:cNvSpPr/>
            <p:nvPr/>
          </p:nvSpPr>
          <p:spPr>
            <a:xfrm>
              <a:off x="4562654" y="3357001"/>
              <a:ext cx="1063943" cy="338554"/>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F1DF808-840C-4C0A-AEF6-950D1AE3F77A}"/>
                </a:ext>
              </a:extLst>
            </p:cNvPr>
            <p:cNvSpPr txBox="1"/>
            <p:nvPr/>
          </p:nvSpPr>
          <p:spPr>
            <a:xfrm>
              <a:off x="4574697" y="3356255"/>
              <a:ext cx="1037645" cy="338554"/>
            </a:xfrm>
            <a:prstGeom prst="rect">
              <a:avLst/>
            </a:prstGeom>
            <a:noFill/>
          </p:spPr>
          <p:txBody>
            <a:bodyPr wrap="square" rtlCol="0">
              <a:spAutoFit/>
            </a:bodyPr>
            <a:lstStyle/>
            <a:p>
              <a:pPr algn="ctr"/>
              <a:r>
                <a:rPr lang="zh-CN" altLang="en-US" sz="1600" b="0" dirty="0">
                  <a:solidFill>
                    <a:schemeClr val="accent4">
                      <a:lumMod val="50000"/>
                      <a:lumOff val="50000"/>
                    </a:schemeClr>
                  </a:solidFill>
                  <a:latin typeface="微软雅黑" panose="020B0503020204020204" pitchFamily="34" charset="-122"/>
                  <a:ea typeface="微软雅黑" panose="020B0503020204020204" pitchFamily="34" charset="-122"/>
                </a:rPr>
                <a:t>学术指标与成果指标</a:t>
              </a:r>
            </a:p>
          </p:txBody>
        </p:sp>
      </p:grpSp>
      <p:sp>
        <p:nvSpPr>
          <p:cNvPr id="43" name="矩形 42">
            <a:extLst>
              <a:ext uri="{FF2B5EF4-FFF2-40B4-BE49-F238E27FC236}">
                <a16:creationId xmlns:a16="http://schemas.microsoft.com/office/drawing/2014/main" id="{9310212F-D47E-4756-BF41-C2F0006B94C3}"/>
              </a:ext>
            </a:extLst>
          </p:cNvPr>
          <p:cNvSpPr/>
          <p:nvPr/>
        </p:nvSpPr>
        <p:spPr>
          <a:xfrm>
            <a:off x="7086031" y="44301"/>
            <a:ext cx="2689211" cy="338554"/>
          </a:xfrm>
          <a:prstGeom prst="rect">
            <a:avLst/>
          </a:prstGeom>
          <a:solidFill>
            <a:schemeClr val="bg1">
              <a:lumMod val="50000"/>
              <a:alpha val="20000"/>
            </a:schemeClr>
          </a:solidFill>
          <a:ln w="12700">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67B5CD7-DEFA-42B3-BD74-A4C3C8568206}"/>
              </a:ext>
            </a:extLst>
          </p:cNvPr>
          <p:cNvSpPr txBox="1"/>
          <p:nvPr/>
        </p:nvSpPr>
        <p:spPr>
          <a:xfrm>
            <a:off x="7566540" y="54115"/>
            <a:ext cx="1728192" cy="338554"/>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论文工作进度</a:t>
            </a:r>
          </a:p>
        </p:txBody>
      </p:sp>
      <p:pic>
        <p:nvPicPr>
          <p:cNvPr id="7" name="图片 6" descr="图示&#10;&#10;描述已自动生成">
            <a:extLst>
              <a:ext uri="{FF2B5EF4-FFF2-40B4-BE49-F238E27FC236}">
                <a16:creationId xmlns:a16="http://schemas.microsoft.com/office/drawing/2014/main" id="{1DA20214-1055-2E37-7E87-E7FD73BC3D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826" y="1636983"/>
            <a:ext cx="5547133" cy="4515613"/>
          </a:xfrm>
          <a:prstGeom prst="rect">
            <a:avLst/>
          </a:prstGeom>
        </p:spPr>
      </p:pic>
      <p:grpSp>
        <p:nvGrpSpPr>
          <p:cNvPr id="46" name="组合 45">
            <a:extLst>
              <a:ext uri="{FF2B5EF4-FFF2-40B4-BE49-F238E27FC236}">
                <a16:creationId xmlns:a16="http://schemas.microsoft.com/office/drawing/2014/main" id="{C8BEC537-DA90-9979-A3D2-A3AEDE0FD16A}"/>
              </a:ext>
            </a:extLst>
          </p:cNvPr>
          <p:cNvGrpSpPr/>
          <p:nvPr/>
        </p:nvGrpSpPr>
        <p:grpSpPr>
          <a:xfrm>
            <a:off x="8683363" y="3158641"/>
            <a:ext cx="2436558" cy="380810"/>
            <a:chOff x="3731452" y="4863773"/>
            <a:chExt cx="2436558" cy="380810"/>
          </a:xfrm>
        </p:grpSpPr>
        <p:sp>
          <p:nvSpPr>
            <p:cNvPr id="47" name="任意多边形 37">
              <a:extLst>
                <a:ext uri="{FF2B5EF4-FFF2-40B4-BE49-F238E27FC236}">
                  <a16:creationId xmlns:a16="http://schemas.microsoft.com/office/drawing/2014/main" id="{5FE22743-5716-F63A-1443-4A5DAABF0C6E}"/>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48" name="文本框 47">
              <a:extLst>
                <a:ext uri="{FF2B5EF4-FFF2-40B4-BE49-F238E27FC236}">
                  <a16:creationId xmlns:a16="http://schemas.microsoft.com/office/drawing/2014/main" id="{5B21AE68-34EA-BA8A-E0EB-65E00C0163AC}"/>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轻量级解码器</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49" name="矩形 48">
            <a:extLst>
              <a:ext uri="{FF2B5EF4-FFF2-40B4-BE49-F238E27FC236}">
                <a16:creationId xmlns:a16="http://schemas.microsoft.com/office/drawing/2014/main" id="{478CA46D-4739-DD68-8B8E-BB7C9777C2B9}"/>
              </a:ext>
            </a:extLst>
          </p:cNvPr>
          <p:cNvSpPr/>
          <p:nvPr/>
        </p:nvSpPr>
        <p:spPr>
          <a:xfrm>
            <a:off x="8447458" y="3500032"/>
            <a:ext cx="3533962" cy="135720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ABBDB4D2-E8DE-49FE-18FB-39D799D8D87E}"/>
              </a:ext>
            </a:extLst>
          </p:cNvPr>
          <p:cNvSpPr txBox="1"/>
          <p:nvPr/>
        </p:nvSpPr>
        <p:spPr>
          <a:xfrm>
            <a:off x="8447458" y="3522548"/>
            <a:ext cx="3533962" cy="1323439"/>
          </a:xfrm>
          <a:prstGeom prst="rect">
            <a:avLst/>
          </a:prstGeom>
          <a:noFill/>
        </p:spPr>
        <p:txBody>
          <a:bodyPr wrap="square" rtlCol="0">
            <a:spAutoFit/>
          </a:bodyPr>
          <a:lstStyle/>
          <a:p>
            <a:pPr algn="just" eaLnBrk="1"/>
            <a:r>
              <a:rPr lang="zh-CN" altLang="en-US" sz="1600" dirty="0">
                <a:latin typeface="微软雅黑" panose="020B0503020204020204" pitchFamily="34" charset="-122"/>
                <a:ea typeface="微软雅黑" panose="020B0503020204020204" pitchFamily="34" charset="-122"/>
              </a:rPr>
              <a:t>基于“钻石”型缩放单元的逐块缩放策略，</a:t>
            </a:r>
            <a:r>
              <a:rPr lang="zh-CN" altLang="en-US" sz="1600" dirty="0">
                <a:solidFill>
                  <a:srgbClr val="C00000"/>
                </a:solidFill>
                <a:latin typeface="微软雅黑" panose="020B0503020204020204" pitchFamily="34" charset="-122"/>
                <a:ea typeface="微软雅黑" panose="020B0503020204020204" pitchFamily="34" charset="-122"/>
              </a:rPr>
              <a:t>在不同的解码器块中嵌入深度、宽度不均匀的缩放单元</a:t>
            </a:r>
            <a:r>
              <a:rPr lang="zh-CN" altLang="en-US" sz="1600" dirty="0">
                <a:latin typeface="微软雅黑" panose="020B0503020204020204" pitchFamily="34" charset="-122"/>
                <a:ea typeface="微软雅黑" panose="020B0503020204020204" pitchFamily="34" charset="-122"/>
              </a:rPr>
              <a:t>，并将前馈网络层替换为轻量级前馈网络层，形成轻量级解码器。</a:t>
            </a:r>
            <a:endParaRPr lang="en-US" altLang="zh-CN" sz="16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0F57F60-A81B-DF56-CE9B-8344AA7530BC}"/>
              </a:ext>
            </a:extLst>
          </p:cNvPr>
          <p:cNvSpPr txBox="1"/>
          <p:nvPr/>
        </p:nvSpPr>
        <p:spPr>
          <a:xfrm>
            <a:off x="1728404" y="6238452"/>
            <a:ext cx="2467976"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改进的</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a:t>
            </a:r>
            <a:endParaRPr lang="en-US" altLang="zh-CN" sz="1600" dirty="0">
              <a:latin typeface="微软雅黑" panose="020B0503020204020204" pitchFamily="34" charset="-122"/>
              <a:ea typeface="微软雅黑" panose="020B0503020204020204" pitchFamily="34" charset="-122"/>
            </a:endParaRPr>
          </a:p>
        </p:txBody>
      </p:sp>
      <p:pic>
        <p:nvPicPr>
          <p:cNvPr id="52" name="图片 51" descr="图示&#10;&#10;描述已自动生成">
            <a:extLst>
              <a:ext uri="{FF2B5EF4-FFF2-40B4-BE49-F238E27FC236}">
                <a16:creationId xmlns:a16="http://schemas.microsoft.com/office/drawing/2014/main" id="{6593809A-6281-B56D-D075-81A5EC9D8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6132" y="1512589"/>
            <a:ext cx="2259798" cy="1650285"/>
          </a:xfrm>
          <a:prstGeom prst="rect">
            <a:avLst/>
          </a:prstGeom>
        </p:spPr>
      </p:pic>
      <p:pic>
        <p:nvPicPr>
          <p:cNvPr id="53" name="图片 52" descr="卡通人物&#10;&#10;中度可信度描述已自动生成">
            <a:extLst>
              <a:ext uri="{FF2B5EF4-FFF2-40B4-BE49-F238E27FC236}">
                <a16:creationId xmlns:a16="http://schemas.microsoft.com/office/drawing/2014/main" id="{66954872-8DA7-51EA-7D85-9E43E4CD2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7739" y="1700481"/>
            <a:ext cx="3633681" cy="1274500"/>
          </a:xfrm>
          <a:prstGeom prst="rect">
            <a:avLst/>
          </a:prstGeom>
        </p:spPr>
      </p:pic>
      <p:grpSp>
        <p:nvGrpSpPr>
          <p:cNvPr id="54" name="组合 53">
            <a:extLst>
              <a:ext uri="{FF2B5EF4-FFF2-40B4-BE49-F238E27FC236}">
                <a16:creationId xmlns:a16="http://schemas.microsoft.com/office/drawing/2014/main" id="{CF81BFEC-16DC-D341-1ECD-65A68384D511}"/>
              </a:ext>
            </a:extLst>
          </p:cNvPr>
          <p:cNvGrpSpPr/>
          <p:nvPr/>
        </p:nvGrpSpPr>
        <p:grpSpPr>
          <a:xfrm>
            <a:off x="5915980" y="3155801"/>
            <a:ext cx="2436558" cy="380810"/>
            <a:chOff x="3731452" y="4863773"/>
            <a:chExt cx="2436558" cy="380810"/>
          </a:xfrm>
        </p:grpSpPr>
        <p:sp>
          <p:nvSpPr>
            <p:cNvPr id="55" name="任意多边形 37">
              <a:extLst>
                <a:ext uri="{FF2B5EF4-FFF2-40B4-BE49-F238E27FC236}">
                  <a16:creationId xmlns:a16="http://schemas.microsoft.com/office/drawing/2014/main" id="{43853591-1530-7783-661E-909196B2D099}"/>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56" name="文本框 55">
              <a:extLst>
                <a:ext uri="{FF2B5EF4-FFF2-40B4-BE49-F238E27FC236}">
                  <a16:creationId xmlns:a16="http://schemas.microsoft.com/office/drawing/2014/main" id="{02D03E4C-FDB2-5741-BD7E-F37025A00EBD}"/>
                </a:ext>
              </a:extLst>
            </p:cNvPr>
            <p:cNvSpPr txBox="1"/>
            <p:nvPr/>
          </p:nvSpPr>
          <p:spPr>
            <a:xfrm>
              <a:off x="3837902" y="4863773"/>
              <a:ext cx="2223657" cy="380810"/>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轻量级前馈网络层</a:t>
              </a:r>
              <a:endParaRPr lang="zh-CN" altLang="en-US" sz="1200" dirty="0">
                <a:solidFill>
                  <a:schemeClr val="bg1"/>
                </a:solidFill>
                <a:latin typeface="Arial" panose="020B0604020202020204" pitchFamily="34" charset="0"/>
                <a:ea typeface="微软雅黑" panose="020B0503020204020204" pitchFamily="34" charset="-122"/>
              </a:endParaRPr>
            </a:p>
          </p:txBody>
        </p:sp>
      </p:grpSp>
      <p:sp>
        <p:nvSpPr>
          <p:cNvPr id="57" name="矩形 56">
            <a:extLst>
              <a:ext uri="{FF2B5EF4-FFF2-40B4-BE49-F238E27FC236}">
                <a16:creationId xmlns:a16="http://schemas.microsoft.com/office/drawing/2014/main" id="{D9CFC289-EE46-0FB1-DE46-1F67915AD4D9}"/>
              </a:ext>
            </a:extLst>
          </p:cNvPr>
          <p:cNvSpPr/>
          <p:nvPr/>
        </p:nvSpPr>
        <p:spPr>
          <a:xfrm>
            <a:off x="5915979" y="3497192"/>
            <a:ext cx="2436559" cy="1360040"/>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E163F246-A2E8-1EEC-424C-72D9E38BAAC2}"/>
              </a:ext>
            </a:extLst>
          </p:cNvPr>
          <p:cNvSpPr txBox="1"/>
          <p:nvPr/>
        </p:nvSpPr>
        <p:spPr>
          <a:xfrm>
            <a:off x="5915979" y="3486061"/>
            <a:ext cx="2436559" cy="1341521"/>
          </a:xfrm>
          <a:prstGeom prst="rect">
            <a:avLst/>
          </a:prstGeom>
          <a:noFill/>
        </p:spPr>
        <p:txBody>
          <a:bodyPr wrap="square" rtlCol="0">
            <a:spAutoFit/>
          </a:bodyPr>
          <a:lstStyle/>
          <a:p>
            <a:pPr algn="just" eaLnBrk="1">
              <a:lnSpc>
                <a:spcPct val="130000"/>
              </a:lnSpc>
            </a:pPr>
            <a:r>
              <a:rPr lang="zh-CN" altLang="en-US" sz="1600" dirty="0">
                <a:latin typeface="微软雅黑" panose="020B0503020204020204" pitchFamily="34" charset="-122"/>
                <a:ea typeface="微软雅黑" panose="020B0503020204020204" pitchFamily="34" charset="-122"/>
              </a:rPr>
              <a:t>类似于普通前馈网络层，区别之</a:t>
            </a:r>
            <a:r>
              <a:rPr lang="zh-CN" altLang="en-US" sz="1600" dirty="0">
                <a:solidFill>
                  <a:srgbClr val="C00000"/>
                </a:solidFill>
                <a:latin typeface="微软雅黑" panose="020B0503020204020204" pitchFamily="34" charset="-122"/>
                <a:ea typeface="微软雅黑" panose="020B0503020204020204" pitchFamily="34" charset="-122"/>
              </a:rPr>
              <a:t>处在于不需要对输入序列的维度进行扩张</a:t>
            </a:r>
            <a:r>
              <a:rPr lang="zh-CN" altLang="en-US" sz="1600" dirty="0">
                <a:latin typeface="微软雅黑" panose="020B0503020204020204" pitchFamily="34" charset="-122"/>
                <a:ea typeface="微软雅黑" panose="020B0503020204020204" pitchFamily="34" charset="-122"/>
              </a:rPr>
              <a:t>，且激活函数选用</a:t>
            </a:r>
            <a:r>
              <a:rPr lang="en-US" altLang="zh-CN" sz="1600" dirty="0">
                <a:latin typeface="微软雅黑" panose="020B0503020204020204" pitchFamily="34" charset="-122"/>
                <a:ea typeface="微软雅黑" panose="020B0503020204020204" pitchFamily="34" charset="-122"/>
              </a:rPr>
              <a:t>MISH</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37438C03-EA68-296B-2940-5FC57F1AAEEC}"/>
              </a:ext>
            </a:extLst>
          </p:cNvPr>
          <p:cNvSpPr/>
          <p:nvPr/>
        </p:nvSpPr>
        <p:spPr>
          <a:xfrm>
            <a:off x="5915978" y="5345973"/>
            <a:ext cx="6065441" cy="1179371"/>
          </a:xfrm>
          <a:prstGeom prst="rect">
            <a:avLst/>
          </a:prstGeom>
          <a:noFill/>
          <a:ln>
            <a:solidFill>
              <a:srgbClr val="006C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3B31293F-24D3-AD16-3914-E74FCBDA64ED}"/>
              </a:ext>
            </a:extLst>
          </p:cNvPr>
          <p:cNvSpPr txBox="1"/>
          <p:nvPr/>
        </p:nvSpPr>
        <p:spPr>
          <a:xfrm>
            <a:off x="5956132" y="5368489"/>
            <a:ext cx="5996119" cy="1156855"/>
          </a:xfrm>
          <a:prstGeom prst="rect">
            <a:avLst/>
          </a:prstGeom>
          <a:noFill/>
        </p:spPr>
        <p:txBody>
          <a:bodyPr wrap="square" rtlCol="0">
            <a:spAutoFit/>
          </a:bodyPr>
          <a:lstStyle/>
          <a:p>
            <a:pPr algn="just" eaLnBrk="1">
              <a:lnSpc>
                <a:spcPct val="150000"/>
              </a:lnSpc>
            </a:pPr>
            <a:r>
              <a:rPr lang="zh-CN" altLang="en-US" sz="1600" dirty="0">
                <a:latin typeface="微软雅黑" panose="020B0503020204020204" pitchFamily="34" charset="-122"/>
                <a:ea typeface="微软雅黑" panose="020B0503020204020204" pitchFamily="34" charset="-122"/>
              </a:rPr>
              <a:t>在原始</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模型的基础上，采用上述结构对解码器进行优化，得到改进的</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模型。其中，解码器由若干个轻量级解码器块堆叠而成，用于</a:t>
            </a:r>
            <a:r>
              <a:rPr lang="zh-CN" altLang="en-US" sz="1600" dirty="0">
                <a:solidFill>
                  <a:srgbClr val="C00000"/>
                </a:solidFill>
                <a:latin typeface="微软雅黑" panose="020B0503020204020204" pitchFamily="34" charset="-122"/>
                <a:ea typeface="微软雅黑" panose="020B0503020204020204" pitchFamily="34" charset="-122"/>
              </a:rPr>
              <a:t>实现整个模型的轻量化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67C4CDB1-9ACB-4690-1DE1-EF79826ABFE9}"/>
              </a:ext>
            </a:extLst>
          </p:cNvPr>
          <p:cNvGrpSpPr/>
          <p:nvPr/>
        </p:nvGrpSpPr>
        <p:grpSpPr>
          <a:xfrm>
            <a:off x="5890238" y="5005065"/>
            <a:ext cx="3158089" cy="699166"/>
            <a:chOff x="3731452" y="4863773"/>
            <a:chExt cx="2436558" cy="699166"/>
          </a:xfrm>
        </p:grpSpPr>
        <p:sp>
          <p:nvSpPr>
            <p:cNvPr id="66" name="任意多边形 37">
              <a:extLst>
                <a:ext uri="{FF2B5EF4-FFF2-40B4-BE49-F238E27FC236}">
                  <a16:creationId xmlns:a16="http://schemas.microsoft.com/office/drawing/2014/main" id="{198086B2-CA79-1BD1-ACF7-6A1021B73646}"/>
                </a:ext>
              </a:extLst>
            </p:cNvPr>
            <p:cNvSpPr/>
            <p:nvPr/>
          </p:nvSpPr>
          <p:spPr>
            <a:xfrm rot="16200000">
              <a:off x="4792155" y="3835899"/>
              <a:ext cx="315151" cy="243655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67" name="文本框 66">
              <a:extLst>
                <a:ext uri="{FF2B5EF4-FFF2-40B4-BE49-F238E27FC236}">
                  <a16:creationId xmlns:a16="http://schemas.microsoft.com/office/drawing/2014/main" id="{32A513E5-308F-EFD3-7775-50EB7A264678}"/>
                </a:ext>
              </a:extLst>
            </p:cNvPr>
            <p:cNvSpPr txBox="1"/>
            <p:nvPr/>
          </p:nvSpPr>
          <p:spPr>
            <a:xfrm>
              <a:off x="3837902" y="4863773"/>
              <a:ext cx="2223657" cy="699166"/>
            </a:xfrm>
            <a:prstGeom prst="rect">
              <a:avLst/>
            </a:prstGeom>
            <a:noFill/>
          </p:spPr>
          <p:txBody>
            <a:bodyPr wrap="square" rtlCol="0">
              <a:spAutoFit/>
            </a:bodyPr>
            <a:lstStyle/>
            <a:p>
              <a:pPr algn="ctr">
                <a:lnSpc>
                  <a:spcPct val="130000"/>
                </a:lnSpc>
              </a:pPr>
              <a:r>
                <a:rPr lang="zh-CN" altLang="en-US" sz="1600" dirty="0">
                  <a:solidFill>
                    <a:schemeClr val="bg1"/>
                  </a:solidFill>
                  <a:latin typeface="Arial" panose="020B0604020202020204" pitchFamily="34" charset="0"/>
                  <a:ea typeface="微软雅黑" panose="020B0503020204020204" pitchFamily="34" charset="-122"/>
                </a:rPr>
                <a:t>改进的</a:t>
              </a:r>
              <a:r>
                <a:rPr lang="en-US" altLang="zh-CN" sz="1600" dirty="0">
                  <a:solidFill>
                    <a:schemeClr val="bg1"/>
                  </a:solidFill>
                  <a:latin typeface="Arial" panose="020B0604020202020204" pitchFamily="34" charset="0"/>
                  <a:ea typeface="微软雅黑" panose="020B0503020204020204" pitchFamily="34" charset="-122"/>
                </a:rPr>
                <a:t>Transformer</a:t>
              </a:r>
              <a:r>
                <a:rPr lang="zh-CN" altLang="en-US" sz="1600" dirty="0">
                  <a:solidFill>
                    <a:schemeClr val="bg1"/>
                  </a:solidFill>
                  <a:latin typeface="Arial" panose="020B0604020202020204" pitchFamily="34" charset="0"/>
                  <a:ea typeface="微软雅黑" panose="020B0503020204020204" pitchFamily="34" charset="-122"/>
                </a:rPr>
                <a:t>模型</a:t>
              </a:r>
              <a:endParaRPr lang="zh-CN" altLang="en-US" sz="1200" dirty="0">
                <a:solidFill>
                  <a:schemeClr val="bg1"/>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851844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2.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OTHERS"/>
  <p:tag name="ID" val="545814"/>
</p:tagLst>
</file>

<file path=ppt/tags/tag3.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ENTRY"/>
  <p:tag name="ID" val="545814"/>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0103330"/>
  <p:tag name="MH_LIBRARY" val="CONTENTS"/>
  <p:tag name="MH_TYPE" val="NUMBER"/>
  <p:tag name="ID" val="545814"/>
  <p:tag name="MH_ORDER" val="2"/>
</p:tagLst>
</file>

<file path=ppt/theme/theme1.xml><?xml version="1.0" encoding="utf-8"?>
<a:theme xmlns:a="http://schemas.openxmlformats.org/drawingml/2006/main" name="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COPYRIGHTⓒ2011_Research Institution of Pattern Recognition and Application">
  <a:themeElements>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fontScheme name="2008_Freescale_PPT_Template_FTF_ls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08_Freescale_PPT_Template_FTF_lsv1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themeOverride>
</file>

<file path=docProps/app.xml><?xml version="1.0" encoding="utf-8"?>
<Properties xmlns="http://schemas.openxmlformats.org/officeDocument/2006/extended-properties" xmlns:vt="http://schemas.openxmlformats.org/officeDocument/2006/docPropsVTypes">
  <TotalTime>22619</TotalTime>
  <Words>4838</Words>
  <Application>Microsoft Office PowerPoint</Application>
  <PresentationFormat>宽屏</PresentationFormat>
  <Paragraphs>843</Paragraphs>
  <Slides>24</Slides>
  <Notes>24</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2</vt:i4>
      </vt:variant>
      <vt:variant>
        <vt:lpstr>幻灯片标题</vt:lpstr>
      </vt:variant>
      <vt:variant>
        <vt:i4>24</vt:i4>
      </vt:variant>
    </vt:vector>
  </HeadingPairs>
  <TitlesOfParts>
    <vt:vector size="39" baseType="lpstr">
      <vt:lpstr>Arial Unicode MS</vt:lpstr>
      <vt:lpstr>HelveticaNeueLT Std</vt:lpstr>
      <vt:lpstr>华文楷体</vt:lpstr>
      <vt:lpstr>华文细黑</vt:lpstr>
      <vt:lpstr>微软雅黑</vt:lpstr>
      <vt:lpstr>Arial</vt:lpstr>
      <vt:lpstr>Edwardian Script ITC</vt:lpstr>
      <vt:lpstr>Times New Roman</vt:lpstr>
      <vt:lpstr>Wingdings</vt:lpstr>
      <vt:lpstr>COPYRIGHTⓒ2011_Research Institution of Pattern Recognition and Application</vt:lpstr>
      <vt:lpstr>3_COPYRIGHTⓒ2011_Research Institution of Pattern Recognition and Application</vt:lpstr>
      <vt:lpstr>4_COPYRIGHTⓒ2011_Research Institution of Pattern Recognition and Application</vt:lpstr>
      <vt:lpstr>5_COPYRIGHTⓒ2011_Research Institution of Pattern Recognition and Application</vt:lpstr>
      <vt:lpstr>Equation</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 子恒</cp:lastModifiedBy>
  <cp:revision>1839</cp:revision>
  <dcterms:created xsi:type="dcterms:W3CDTF">2015-05-09T23:57:00Z</dcterms:created>
  <dcterms:modified xsi:type="dcterms:W3CDTF">2023-03-03T12:41:56Z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